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6" r:id="rId2"/>
    <p:sldId id="325" r:id="rId3"/>
    <p:sldId id="326" r:id="rId4"/>
    <p:sldId id="327" r:id="rId5"/>
    <p:sldId id="328" r:id="rId6"/>
    <p:sldId id="333" r:id="rId7"/>
    <p:sldId id="330" r:id="rId8"/>
    <p:sldId id="331" r:id="rId9"/>
    <p:sldId id="332" r:id="rId10"/>
    <p:sldId id="329" r:id="rId11"/>
    <p:sldId id="301" r:id="rId12"/>
    <p:sldId id="324" r:id="rId13"/>
    <p:sldId id="302" r:id="rId14"/>
    <p:sldId id="305" r:id="rId15"/>
    <p:sldId id="321" r:id="rId16"/>
    <p:sldId id="303" r:id="rId17"/>
    <p:sldId id="334" r:id="rId18"/>
    <p:sldId id="283" r:id="rId1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סגנון ביניים 2 - הדגשה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he-IL" sz="1600"/>
            </a:pPr>
            <a:r>
              <a:rPr lang="en-US" sz="1200">
                <a:latin typeface="David" pitchFamily="34" charset="-79"/>
                <a:cs typeface="David" pitchFamily="34" charset="-79"/>
              </a:rPr>
              <a:t>percantage of annual water loss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Sheet1!$B$65</c:f>
              <c:strCache>
                <c:ptCount val="1"/>
                <c:pt idx="0">
                  <c:v>סח'נין</c:v>
                </c:pt>
              </c:strCache>
            </c:strRef>
          </c:tx>
          <c:cat>
            <c:numRef>
              <c:f>Sheet1!$A$66:$A$74</c:f>
              <c:numCache>
                <c:formatCode>General</c:formatCod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numCache>
            </c:numRef>
          </c:cat>
          <c:val>
            <c:numRef>
              <c:f>Sheet1!$B$66:$B$74</c:f>
              <c:numCache>
                <c:formatCode>0.00%</c:formatCode>
                <c:ptCount val="9"/>
                <c:pt idx="0">
                  <c:v>0.31870000000000004</c:v>
                </c:pt>
                <c:pt idx="1">
                  <c:v>0.34350000000000014</c:v>
                </c:pt>
                <c:pt idx="2">
                  <c:v>0.3524000000000001</c:v>
                </c:pt>
                <c:pt idx="3">
                  <c:v>0.46380000000000005</c:v>
                </c:pt>
                <c:pt idx="4">
                  <c:v>0.45840000000000003</c:v>
                </c:pt>
                <c:pt idx="5">
                  <c:v>0.35260000000000002</c:v>
                </c:pt>
                <c:pt idx="6">
                  <c:v>0.2874000000000001</c:v>
                </c:pt>
                <c:pt idx="7" formatCode="0%">
                  <c:v>0.24000000000000002</c:v>
                </c:pt>
                <c:pt idx="8">
                  <c:v>0.21270000000000003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Sheet1!$C$65</c:f>
              <c:strCache>
                <c:ptCount val="1"/>
                <c:pt idx="0">
                  <c:v>עראבה</c:v>
                </c:pt>
              </c:strCache>
            </c:strRef>
          </c:tx>
          <c:cat>
            <c:numRef>
              <c:f>Sheet1!$A$66:$A$74</c:f>
              <c:numCache>
                <c:formatCode>General</c:formatCod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numCache>
            </c:numRef>
          </c:cat>
          <c:val>
            <c:numRef>
              <c:f>Sheet1!$C$66:$C$74</c:f>
              <c:numCache>
                <c:formatCode>0.00%</c:formatCode>
                <c:ptCount val="9"/>
                <c:pt idx="0">
                  <c:v>0.10580000000000002</c:v>
                </c:pt>
                <c:pt idx="1">
                  <c:v>5.1500000000000004E-2</c:v>
                </c:pt>
                <c:pt idx="2">
                  <c:v>0.1361</c:v>
                </c:pt>
                <c:pt idx="3">
                  <c:v>0.18010000000000001</c:v>
                </c:pt>
                <c:pt idx="4">
                  <c:v>0.4</c:v>
                </c:pt>
                <c:pt idx="5">
                  <c:v>0.4</c:v>
                </c:pt>
                <c:pt idx="6">
                  <c:v>0.24000000000000002</c:v>
                </c:pt>
                <c:pt idx="7">
                  <c:v>0.23</c:v>
                </c:pt>
                <c:pt idx="8">
                  <c:v>0.21820000000000003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Sheet1!$D$65</c:f>
              <c:strCache>
                <c:ptCount val="1"/>
                <c:pt idx="0">
                  <c:v>נחף</c:v>
                </c:pt>
              </c:strCache>
            </c:strRef>
          </c:tx>
          <c:cat>
            <c:numRef>
              <c:f>Sheet1!$A$66:$A$74</c:f>
              <c:numCache>
                <c:formatCode>General</c:formatCod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numCache>
            </c:numRef>
          </c:cat>
          <c:val>
            <c:numRef>
              <c:f>Sheet1!$D$66:$D$74</c:f>
              <c:numCache>
                <c:formatCode>0.00%</c:formatCode>
                <c:ptCount val="9"/>
                <c:pt idx="0">
                  <c:v>0.21300000000000002</c:v>
                </c:pt>
                <c:pt idx="1">
                  <c:v>0.24870000000000003</c:v>
                </c:pt>
                <c:pt idx="2">
                  <c:v>0.36850000000000011</c:v>
                </c:pt>
                <c:pt idx="3">
                  <c:v>0.2581</c:v>
                </c:pt>
                <c:pt idx="4">
                  <c:v>0.30000000000000004</c:v>
                </c:pt>
                <c:pt idx="5">
                  <c:v>0.29000000000000004</c:v>
                </c:pt>
                <c:pt idx="6">
                  <c:v>0.27</c:v>
                </c:pt>
                <c:pt idx="7">
                  <c:v>0.23</c:v>
                </c:pt>
                <c:pt idx="8">
                  <c:v>0.14219999999999999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Sheet1!$E$65</c:f>
              <c:strCache>
                <c:ptCount val="1"/>
                <c:pt idx="0">
                  <c:v>דיר חנא</c:v>
                </c:pt>
              </c:strCache>
            </c:strRef>
          </c:tx>
          <c:cat>
            <c:numRef>
              <c:f>Sheet1!$A$66:$A$74</c:f>
              <c:numCache>
                <c:formatCode>General</c:formatCod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numCache>
            </c:numRef>
          </c:cat>
          <c:val>
            <c:numRef>
              <c:f>Sheet1!$E$66:$E$74</c:f>
              <c:numCache>
                <c:formatCode>0%</c:formatCode>
                <c:ptCount val="9"/>
                <c:pt idx="0">
                  <c:v>0.31000000000000005</c:v>
                </c:pt>
                <c:pt idx="1">
                  <c:v>0.39000000000000007</c:v>
                </c:pt>
                <c:pt idx="2">
                  <c:v>0.55000000000000004</c:v>
                </c:pt>
                <c:pt idx="3">
                  <c:v>0.55000000000000004</c:v>
                </c:pt>
                <c:pt idx="4">
                  <c:v>0.31000000000000005</c:v>
                </c:pt>
                <c:pt idx="5">
                  <c:v>0.35000000000000003</c:v>
                </c:pt>
                <c:pt idx="6">
                  <c:v>0.27</c:v>
                </c:pt>
                <c:pt idx="7">
                  <c:v>0.22000000000000003</c:v>
                </c:pt>
                <c:pt idx="8" formatCode="0.00%">
                  <c:v>0.16430000000000003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448176"/>
        <c:axId val="191448568"/>
      </c:lineChart>
      <c:catAx>
        <c:axId val="19144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he-IL"/>
            </a:pPr>
            <a:endParaRPr lang="he-IL"/>
          </a:p>
        </c:txPr>
        <c:crossAx val="191448568"/>
        <c:crosses val="autoZero"/>
        <c:auto val="1"/>
        <c:lblAlgn val="ctr"/>
        <c:lblOffset val="100"/>
        <c:noMultiLvlLbl val="0"/>
      </c:catAx>
      <c:valAx>
        <c:axId val="191448568"/>
        <c:scaling>
          <c:orientation val="minMax"/>
        </c:scaling>
        <c:delete val="0"/>
        <c:axPos val="l"/>
        <c:majorGridlines/>
        <c:title>
          <c:overlay val="0"/>
          <c:txPr>
            <a:bodyPr/>
            <a:lstStyle/>
            <a:p>
              <a:pPr>
                <a:defRPr lang="he-IL"/>
              </a:pPr>
              <a:endParaRPr lang="he-IL"/>
            </a:p>
          </c:txPr>
        </c:title>
        <c:numFmt formatCode="0.00%" sourceLinked="1"/>
        <c:majorTickMark val="none"/>
        <c:minorTickMark val="none"/>
        <c:tickLblPos val="nextTo"/>
        <c:txPr>
          <a:bodyPr/>
          <a:lstStyle/>
          <a:p>
            <a:pPr>
              <a:defRPr lang="he-IL"/>
            </a:pPr>
            <a:endParaRPr lang="he-IL"/>
          </a:p>
        </c:txPr>
        <c:crossAx val="19144817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lang="he-IL"/>
          </a:pPr>
          <a:endParaRPr lang="he-IL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r>
              <a:rPr lang="he-IL" sz="3600" b="1" dirty="0" smtClean="0">
                <a:solidFill>
                  <a:schemeClr val="accent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פחת מים יישובי 2010-2017</a:t>
            </a:r>
            <a:endParaRPr lang="he-IL" sz="3600" b="1" dirty="0">
              <a:solidFill>
                <a:schemeClr val="accent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c:rich>
      </c:tx>
      <c:layout>
        <c:manualLayout>
          <c:xMode val="edge"/>
          <c:yMode val="edge"/>
          <c:x val="0.28134916557098727"/>
          <c:y val="1.41371365322717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accent1"/>
              </a:solidFill>
              <a:latin typeface="+mn-lt"/>
              <a:ea typeface="+mn-ea"/>
              <a:cs typeface="+mn-cs"/>
            </a:defRPr>
          </a:pPr>
          <a:endParaRPr lang="he-I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סכנין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גיליון1!$B$2:$B$9</c:f>
              <c:numCache>
                <c:formatCode>0.00%</c:formatCode>
                <c:ptCount val="8"/>
                <c:pt idx="0" formatCode="0.0%">
                  <c:v>0.54</c:v>
                </c:pt>
                <c:pt idx="1">
                  <c:v>0.3805771020195563</c:v>
                </c:pt>
                <c:pt idx="2">
                  <c:v>0.36451841001832241</c:v>
                </c:pt>
                <c:pt idx="3" formatCode="0.0%">
                  <c:v>0.28297208463973589</c:v>
                </c:pt>
                <c:pt idx="4">
                  <c:v>0.25273794758818902</c:v>
                </c:pt>
                <c:pt idx="5">
                  <c:v>0.19170908089472771</c:v>
                </c:pt>
                <c:pt idx="6">
                  <c:v>0.14963555544206064</c:v>
                </c:pt>
                <c:pt idx="7">
                  <c:v>0.14219999999999999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עראבה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גיליון1!$C$2:$C$9</c:f>
              <c:numCache>
                <c:formatCode>0.00%</c:formatCode>
                <c:ptCount val="8"/>
                <c:pt idx="0" formatCode="0.0%">
                  <c:v>0.48</c:v>
                </c:pt>
                <c:pt idx="1">
                  <c:v>0.35685318116319986</c:v>
                </c:pt>
                <c:pt idx="2">
                  <c:v>0.23156625551343302</c:v>
                </c:pt>
                <c:pt idx="3" formatCode="0.0%">
                  <c:v>0.22889700970568583</c:v>
                </c:pt>
                <c:pt idx="4">
                  <c:v>0.25818956035501672</c:v>
                </c:pt>
                <c:pt idx="5">
                  <c:v>0.24306204768655215</c:v>
                </c:pt>
                <c:pt idx="6">
                  <c:v>0.22481912355551414</c:v>
                </c:pt>
                <c:pt idx="7">
                  <c:v>0.22009999999999999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דיר חנא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גיליון1!$D$2:$D$9</c:f>
              <c:numCache>
                <c:formatCode>0.00%</c:formatCode>
                <c:ptCount val="8"/>
                <c:pt idx="0" formatCode="0.0%">
                  <c:v>0.40600000000000003</c:v>
                </c:pt>
                <c:pt idx="1">
                  <c:v>0.30474622796218509</c:v>
                </c:pt>
                <c:pt idx="2">
                  <c:v>0.23700465725682418</c:v>
                </c:pt>
                <c:pt idx="3" formatCode="0.0%">
                  <c:v>0.22446168216707951</c:v>
                </c:pt>
                <c:pt idx="4">
                  <c:v>0.16427139901732613</c:v>
                </c:pt>
                <c:pt idx="5">
                  <c:v>0.16041653682010981</c:v>
                </c:pt>
                <c:pt idx="6">
                  <c:v>0.15833953719495653</c:v>
                </c:pt>
                <c:pt idx="7">
                  <c:v>0.1208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נחף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גיליון1!$E$2:$E$9</c:f>
              <c:numCache>
                <c:formatCode>0.00%</c:formatCode>
                <c:ptCount val="8"/>
                <c:pt idx="0" formatCode="0.0%">
                  <c:v>0.45800000000000002</c:v>
                </c:pt>
                <c:pt idx="1">
                  <c:v>0.2916528499620793</c:v>
                </c:pt>
                <c:pt idx="2">
                  <c:v>0.26539294647024325</c:v>
                </c:pt>
                <c:pt idx="3" formatCode="0.0%">
                  <c:v>0.18944216710429373</c:v>
                </c:pt>
                <c:pt idx="4">
                  <c:v>0.14216434781069642</c:v>
                </c:pt>
                <c:pt idx="5">
                  <c:v>0.11158615553972673</c:v>
                </c:pt>
                <c:pt idx="6">
                  <c:v>0.14144768725185941</c:v>
                </c:pt>
                <c:pt idx="7">
                  <c:v>9.3399999999999997E-2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גיליון1!$F$1</c:f>
              <c:strCache>
                <c:ptCount val="1"/>
                <c:pt idx="0">
                  <c:v>בענה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גיליון1!$F$2:$F$9</c:f>
              <c:numCache>
                <c:formatCode>0.00%</c:formatCode>
                <c:ptCount val="8"/>
                <c:pt idx="0" formatCode="0.0%">
                  <c:v>0.34210000000000002</c:v>
                </c:pt>
                <c:pt idx="1">
                  <c:v>0.29120000000000001</c:v>
                </c:pt>
                <c:pt idx="2">
                  <c:v>0.24533256812330628</c:v>
                </c:pt>
                <c:pt idx="3" formatCode="0.0%">
                  <c:v>0.29377847570894389</c:v>
                </c:pt>
                <c:pt idx="4">
                  <c:v>0.24664896135489178</c:v>
                </c:pt>
                <c:pt idx="5">
                  <c:v>0.21440479738201934</c:v>
                </c:pt>
                <c:pt idx="6">
                  <c:v>0.21623283290807072</c:v>
                </c:pt>
                <c:pt idx="7">
                  <c:v>0.13700000000000001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גיליון1!$G$1</c:f>
              <c:strCache>
                <c:ptCount val="1"/>
                <c:pt idx="0">
                  <c:v>דיר אלאסד 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גיליון1!$G$2:$G$9</c:f>
              <c:numCache>
                <c:formatCode>0.00%</c:formatCode>
                <c:ptCount val="8"/>
                <c:pt idx="0" formatCode="0.0%">
                  <c:v>0.68899999999999995</c:v>
                </c:pt>
                <c:pt idx="1">
                  <c:v>0.53313319831237493</c:v>
                </c:pt>
                <c:pt idx="2">
                  <c:v>0.4162098706048758</c:v>
                </c:pt>
                <c:pt idx="3" formatCode="0.0%">
                  <c:v>0.30187170313444078</c:v>
                </c:pt>
                <c:pt idx="4">
                  <c:v>0.25327499788753083</c:v>
                </c:pt>
                <c:pt idx="5">
                  <c:v>0.20313862007702421</c:v>
                </c:pt>
                <c:pt idx="6">
                  <c:v>0.16315062280119574</c:v>
                </c:pt>
                <c:pt idx="7">
                  <c:v>0.12570000000000001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גיליון1!$H$1</c:f>
              <c:strCache>
                <c:ptCount val="1"/>
                <c:pt idx="0">
                  <c:v>מגד אלכרום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גיליון1!$H$2:$H$9</c:f>
              <c:numCache>
                <c:formatCode>0.00%</c:formatCode>
                <c:ptCount val="8"/>
                <c:pt idx="0" formatCode="0.0%">
                  <c:v>0.52</c:v>
                </c:pt>
                <c:pt idx="1">
                  <c:v>0.26691512812535167</c:v>
                </c:pt>
                <c:pt idx="2">
                  <c:v>0.20099675058432476</c:v>
                </c:pt>
                <c:pt idx="3" formatCode="0.0%">
                  <c:v>0.2010159863353943</c:v>
                </c:pt>
                <c:pt idx="4">
                  <c:v>0.18024011832465903</c:v>
                </c:pt>
                <c:pt idx="5">
                  <c:v>0.17859208513810521</c:v>
                </c:pt>
                <c:pt idx="6">
                  <c:v>0.14127596746619697</c:v>
                </c:pt>
                <c:pt idx="7">
                  <c:v>0.1027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גיליון1!$I$1</c:f>
              <c:strCache>
                <c:ptCount val="1"/>
                <c:pt idx="0">
                  <c:v>ממוצע שנתי</c:v>
                </c:pt>
              </c:strCache>
            </c:strRef>
          </c:tx>
          <c:spPr>
            <a:ln w="5715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גיליון1!$I$2:$I$9</c:f>
              <c:numCache>
                <c:formatCode>0.00%</c:formatCode>
                <c:ptCount val="8"/>
                <c:pt idx="0">
                  <c:v>0.49072857142857146</c:v>
                </c:pt>
                <c:pt idx="1">
                  <c:v>0.34643966964924955</c:v>
                </c:pt>
                <c:pt idx="2">
                  <c:v>0.28014592265304711</c:v>
                </c:pt>
                <c:pt idx="3">
                  <c:v>0.24606272982793914</c:v>
                </c:pt>
                <c:pt idx="4">
                  <c:v>0.21393247604833002</c:v>
                </c:pt>
                <c:pt idx="5">
                  <c:v>0.1966</c:v>
                </c:pt>
                <c:pt idx="6">
                  <c:v>0.17469999999999999</c:v>
                </c:pt>
                <c:pt idx="7">
                  <c:v>0.1492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4397512"/>
        <c:axId val="344397904"/>
      </c:lineChart>
      <c:catAx>
        <c:axId val="344397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avid" panose="020E0502060401010101" pitchFamily="34" charset="-79"/>
                <a:ea typeface="+mn-ea"/>
                <a:cs typeface="David" panose="020E0502060401010101" pitchFamily="34" charset="-79"/>
              </a:defRPr>
            </a:pPr>
            <a:endParaRPr lang="he-IL"/>
          </a:p>
        </c:txPr>
        <c:crossAx val="344397904"/>
        <c:crosses val="autoZero"/>
        <c:auto val="1"/>
        <c:lblAlgn val="ctr"/>
        <c:lblOffset val="100"/>
        <c:noMultiLvlLbl val="0"/>
      </c:catAx>
      <c:valAx>
        <c:axId val="34439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344397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e-IL" sz="3200" b="1" dirty="0" smtClean="0">
                <a:solidFill>
                  <a:schemeClr val="accent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שיעור גבייה מצטבר ושוטף 2010-2017</a:t>
            </a:r>
          </a:p>
          <a:p>
            <a:pPr>
              <a:defRPr/>
            </a:pPr>
            <a:r>
              <a:rPr lang="he-IL" sz="24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סה"כ אחוז גבייה מצטבר – 89%</a:t>
            </a:r>
            <a:endParaRPr lang="he-IL" sz="24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%גביה שוטף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509742543890852E-2"/>
                  <c:y val="-2.9776633765079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280329678726607E-2"/>
                  <c:y val="-2.9776633765079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509742543890852E-2"/>
                  <c:y val="-3.4357654344322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9280329678726555E-2"/>
                  <c:y val="-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509742543890852E-2"/>
                  <c:y val="-2.9776633765079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9280329678726708E-2"/>
                  <c:y val="-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5097425438908621E-2"/>
                  <c:y val="-2.0614592606593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9280329678726607E-2"/>
                  <c:y val="-3.2067144054700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David" panose="020E0502060401010101" pitchFamily="34" charset="-79"/>
                    <a:ea typeface="+mn-ea"/>
                    <a:cs typeface="David" panose="020E0502060401010101" pitchFamily="34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גיליון1!$B$2:$B$9</c:f>
              <c:numCache>
                <c:formatCode>0%</c:formatCode>
                <c:ptCount val="8"/>
                <c:pt idx="0">
                  <c:v>0.44</c:v>
                </c:pt>
                <c:pt idx="1">
                  <c:v>0.54</c:v>
                </c:pt>
                <c:pt idx="2">
                  <c:v>0.56000000000000005</c:v>
                </c:pt>
                <c:pt idx="3">
                  <c:v>0.57999999999999996</c:v>
                </c:pt>
                <c:pt idx="4">
                  <c:v>0.64</c:v>
                </c:pt>
                <c:pt idx="5">
                  <c:v>0.68</c:v>
                </c:pt>
                <c:pt idx="6">
                  <c:v>0.7</c:v>
                </c:pt>
                <c:pt idx="7">
                  <c:v>0.67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%גבייה מצטבר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731616959272347E-2"/>
                  <c:y val="-3.6648164633944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0914521199090434E-2"/>
                  <c:y val="-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509742543890852E-2"/>
                  <c:y val="-2.9776633765079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0914521199090434E-2"/>
                  <c:y val="-2.7486123475458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509742543890852E-2"/>
                  <c:y val="-2.9776633765079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9280329678726708E-2"/>
                  <c:y val="-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3463233918544694E-2"/>
                  <c:y val="-2.2905012718644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407286201993217E-2"/>
                      <c:h val="4.7436468098061242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2.9280329678726607E-2"/>
                  <c:y val="-2.9776633765079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David" panose="020E0502060401010101" pitchFamily="34" charset="-79"/>
                    <a:ea typeface="+mn-ea"/>
                    <a:cs typeface="David" panose="020E0502060401010101" pitchFamily="34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גיליון1!$A$2:$A$9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גיליון1!$C$2:$C$9</c:f>
              <c:numCache>
                <c:formatCode>0%</c:formatCode>
                <c:ptCount val="8"/>
                <c:pt idx="0">
                  <c:v>0.95</c:v>
                </c:pt>
                <c:pt idx="1">
                  <c:v>0.94</c:v>
                </c:pt>
                <c:pt idx="2">
                  <c:v>0.92</c:v>
                </c:pt>
                <c:pt idx="3">
                  <c:v>0.97</c:v>
                </c:pt>
                <c:pt idx="4">
                  <c:v>0.9</c:v>
                </c:pt>
                <c:pt idx="5">
                  <c:v>0.9</c:v>
                </c:pt>
                <c:pt idx="6">
                  <c:v>0.86</c:v>
                </c:pt>
                <c:pt idx="7">
                  <c:v>0.67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9009256"/>
        <c:axId val="348544800"/>
      </c:lineChart>
      <c:catAx>
        <c:axId val="349009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348544800"/>
        <c:crosses val="autoZero"/>
        <c:auto val="1"/>
        <c:lblAlgn val="ctr"/>
        <c:lblOffset val="100"/>
        <c:noMultiLvlLbl val="0"/>
      </c:catAx>
      <c:valAx>
        <c:axId val="348544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avid" panose="020E0502060401010101" pitchFamily="34" charset="-79"/>
                <a:ea typeface="+mn-ea"/>
                <a:cs typeface="David" panose="020E0502060401010101" pitchFamily="34" charset="-79"/>
              </a:defRPr>
            </a:pPr>
            <a:endParaRPr lang="he-IL"/>
          </a:p>
        </c:txPr>
        <c:crossAx val="349009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C5C778-BD55-4DBA-B580-1993D34EEC4A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3CA3EDF3-A2FA-4FFD-BC6B-23B57E216F0F}">
      <dgm:prSet phldrT="[טקסט]" custT="1"/>
      <dgm:spPr/>
      <dgm:t>
        <a:bodyPr/>
        <a:lstStyle/>
        <a:p>
          <a:pPr rtl="0"/>
          <a:r>
            <a:rPr lang="en-US" sz="2400" b="1" dirty="0" smtClean="0">
              <a:solidFill>
                <a:srgbClr val="002060"/>
              </a:solidFill>
            </a:rPr>
            <a:t>2018 – </a:t>
          </a:r>
          <a:r>
            <a:rPr lang="en-US" sz="2400" b="1" dirty="0" smtClean="0">
              <a:solidFill>
                <a:srgbClr val="C00000"/>
              </a:solidFill>
            </a:rPr>
            <a:t>13%</a:t>
          </a:r>
          <a:endParaRPr lang="he-IL" sz="2400" b="1" dirty="0">
            <a:solidFill>
              <a:srgbClr val="C00000"/>
            </a:solidFill>
          </a:endParaRPr>
        </a:p>
      </dgm:t>
    </dgm:pt>
    <dgm:pt modelId="{5AA75691-5EA7-4872-B7AA-268306EF7C72}" type="parTrans" cxnId="{B0CA2F06-EE2D-4324-A12E-53EB9400594B}">
      <dgm:prSet/>
      <dgm:spPr/>
      <dgm:t>
        <a:bodyPr/>
        <a:lstStyle/>
        <a:p>
          <a:pPr rtl="1"/>
          <a:endParaRPr lang="he-IL"/>
        </a:p>
      </dgm:t>
    </dgm:pt>
    <dgm:pt modelId="{BC9FFE19-4DE5-4FB0-813E-5DF4EBB7A580}" type="sibTrans" cxnId="{B0CA2F06-EE2D-4324-A12E-53EB9400594B}">
      <dgm:prSet/>
      <dgm:spPr/>
      <dgm:t>
        <a:bodyPr/>
        <a:lstStyle/>
        <a:p>
          <a:pPr rtl="1"/>
          <a:endParaRPr lang="he-IL"/>
        </a:p>
      </dgm:t>
    </dgm:pt>
    <dgm:pt modelId="{5801E4E7-17CD-4C98-99CE-ABB6B064D8BA}">
      <dgm:prSet phldrT="[טקסט]" custT="1"/>
      <dgm:spPr/>
      <dgm:t>
        <a:bodyPr/>
        <a:lstStyle/>
        <a:p>
          <a:pPr rtl="0"/>
          <a:r>
            <a:rPr lang="en-US" sz="2400" b="1" dirty="0" smtClean="0">
              <a:solidFill>
                <a:srgbClr val="002060"/>
              </a:solidFill>
            </a:rPr>
            <a:t>2019 – </a:t>
          </a:r>
          <a:r>
            <a:rPr lang="en-US" sz="2400" b="1" dirty="0" smtClean="0">
              <a:solidFill>
                <a:srgbClr val="C00000"/>
              </a:solidFill>
            </a:rPr>
            <a:t>11%</a:t>
          </a:r>
          <a:endParaRPr lang="he-IL" sz="2400" b="1" dirty="0">
            <a:solidFill>
              <a:srgbClr val="C00000"/>
            </a:solidFill>
          </a:endParaRPr>
        </a:p>
      </dgm:t>
    </dgm:pt>
    <dgm:pt modelId="{1CE3278F-A518-4E11-A253-12E794D55B2D}" type="parTrans" cxnId="{3A8ECC16-40F4-4A89-8ABD-E60530E308AD}">
      <dgm:prSet/>
      <dgm:spPr/>
      <dgm:t>
        <a:bodyPr/>
        <a:lstStyle/>
        <a:p>
          <a:pPr rtl="1"/>
          <a:endParaRPr lang="he-IL"/>
        </a:p>
      </dgm:t>
    </dgm:pt>
    <dgm:pt modelId="{09F61DD4-ADD8-4EB3-A1E2-F2631BEBB199}" type="sibTrans" cxnId="{3A8ECC16-40F4-4A89-8ABD-E60530E308AD}">
      <dgm:prSet/>
      <dgm:spPr/>
      <dgm:t>
        <a:bodyPr/>
        <a:lstStyle/>
        <a:p>
          <a:pPr rtl="1"/>
          <a:endParaRPr lang="he-IL"/>
        </a:p>
      </dgm:t>
    </dgm:pt>
    <dgm:pt modelId="{AE86332B-4792-4AE7-84B5-6EE3F45E3BE2}">
      <dgm:prSet phldrT="[טקסט]"/>
      <dgm:spPr/>
      <dgm:t>
        <a:bodyPr/>
        <a:lstStyle/>
        <a:p>
          <a:pPr rtl="1"/>
          <a:endParaRPr lang="he-IL" dirty="0"/>
        </a:p>
      </dgm:t>
    </dgm:pt>
    <dgm:pt modelId="{45B7E337-07AA-48D8-BBAB-FBCF57B95516}" type="parTrans" cxnId="{9FD4DAA4-750D-45CE-BF38-A30FC1A325B1}">
      <dgm:prSet/>
      <dgm:spPr/>
      <dgm:t>
        <a:bodyPr/>
        <a:lstStyle/>
        <a:p>
          <a:pPr rtl="1"/>
          <a:endParaRPr lang="he-IL"/>
        </a:p>
      </dgm:t>
    </dgm:pt>
    <dgm:pt modelId="{331E3DFE-65A6-42C1-BE7A-BA8BBBC836D4}" type="sibTrans" cxnId="{9FD4DAA4-750D-45CE-BF38-A30FC1A325B1}">
      <dgm:prSet/>
      <dgm:spPr/>
      <dgm:t>
        <a:bodyPr/>
        <a:lstStyle/>
        <a:p>
          <a:pPr rtl="1"/>
          <a:endParaRPr lang="he-IL"/>
        </a:p>
      </dgm:t>
    </dgm:pt>
    <dgm:pt modelId="{0683F20A-80FE-4293-8354-7DF25D5C7A3A}">
      <dgm:prSet phldrT="[טקסט]" custT="1"/>
      <dgm:spPr/>
      <dgm:t>
        <a:bodyPr/>
        <a:lstStyle/>
        <a:p>
          <a:pPr rtl="0"/>
          <a:r>
            <a:rPr lang="en-US" sz="2400" b="1" dirty="0" smtClean="0">
              <a:solidFill>
                <a:srgbClr val="002060"/>
              </a:solidFill>
            </a:rPr>
            <a:t>2020 – </a:t>
          </a:r>
          <a:r>
            <a:rPr lang="en-US" sz="2400" b="1" dirty="0" smtClean="0">
              <a:solidFill>
                <a:srgbClr val="C00000"/>
              </a:solidFill>
            </a:rPr>
            <a:t>10%</a:t>
          </a:r>
          <a:endParaRPr lang="he-IL" sz="2400" b="1" dirty="0">
            <a:solidFill>
              <a:srgbClr val="C00000"/>
            </a:solidFill>
          </a:endParaRPr>
        </a:p>
      </dgm:t>
    </dgm:pt>
    <dgm:pt modelId="{7C6F19B5-7D00-4275-84E6-7BC9DB81F37F}" type="parTrans" cxnId="{66DF4719-ADC0-4EBA-9A7A-40E44585EE35}">
      <dgm:prSet/>
      <dgm:spPr/>
      <dgm:t>
        <a:bodyPr/>
        <a:lstStyle/>
        <a:p>
          <a:pPr rtl="1"/>
          <a:endParaRPr lang="he-IL"/>
        </a:p>
      </dgm:t>
    </dgm:pt>
    <dgm:pt modelId="{AE867506-C812-4FC3-954F-D727AB04A0D1}" type="sibTrans" cxnId="{66DF4719-ADC0-4EBA-9A7A-40E44585EE35}">
      <dgm:prSet/>
      <dgm:spPr/>
      <dgm:t>
        <a:bodyPr/>
        <a:lstStyle/>
        <a:p>
          <a:pPr rtl="1"/>
          <a:endParaRPr lang="he-IL"/>
        </a:p>
      </dgm:t>
    </dgm:pt>
    <dgm:pt modelId="{A8919163-025A-465D-8B8B-14B27DF1A73B}">
      <dgm:prSet phldrT="[טקסט]"/>
      <dgm:spPr/>
      <dgm:t>
        <a:bodyPr/>
        <a:lstStyle/>
        <a:p>
          <a:pPr rtl="1"/>
          <a:endParaRPr lang="he-IL" dirty="0"/>
        </a:p>
      </dgm:t>
    </dgm:pt>
    <dgm:pt modelId="{120CE7BB-5C28-411D-B9CB-389D921C7089}" type="parTrans" cxnId="{4CA699A0-EDC6-4244-8F87-C7681FF03346}">
      <dgm:prSet/>
      <dgm:spPr/>
      <dgm:t>
        <a:bodyPr/>
        <a:lstStyle/>
        <a:p>
          <a:pPr rtl="1"/>
          <a:endParaRPr lang="he-IL"/>
        </a:p>
      </dgm:t>
    </dgm:pt>
    <dgm:pt modelId="{45E24633-AC91-4184-A17F-3EB0A45926E3}" type="sibTrans" cxnId="{4CA699A0-EDC6-4244-8F87-C7681FF03346}">
      <dgm:prSet/>
      <dgm:spPr/>
      <dgm:t>
        <a:bodyPr/>
        <a:lstStyle/>
        <a:p>
          <a:pPr rtl="1"/>
          <a:endParaRPr lang="he-IL"/>
        </a:p>
      </dgm:t>
    </dgm:pt>
    <dgm:pt modelId="{F68B0FE2-809A-4A9B-87EA-87075DF5BEBD}" type="pres">
      <dgm:prSet presAssocID="{B2C5C778-BD55-4DBA-B580-1993D34EEC4A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pPr rtl="1"/>
          <a:endParaRPr lang="he-IL"/>
        </a:p>
      </dgm:t>
    </dgm:pt>
    <dgm:pt modelId="{A82EE5E3-A6EA-4131-AFE0-6C0D679E3043}" type="pres">
      <dgm:prSet presAssocID="{B2C5C778-BD55-4DBA-B580-1993D34EEC4A}" presName="arrowNode" presStyleLbl="node1" presStyleIdx="0" presStyleCnt="1"/>
      <dgm:spPr/>
    </dgm:pt>
    <dgm:pt modelId="{65072C60-EBD1-4E02-9354-E18F5F3EDCCA}" type="pres">
      <dgm:prSet presAssocID="{3CA3EDF3-A2FA-4FFD-BC6B-23B57E216F0F}" presName="txNode1" presStyleLbl="revTx" presStyleIdx="0" presStyleCnt="5" custScaleX="119963" custScaleY="84358" custLinFactY="2065" custLinFactNeighborX="94067" custLinFactNeighborY="10000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CAF19F8-888C-42DC-824B-3271AC6FDDB5}" type="pres">
      <dgm:prSet presAssocID="{5801E4E7-17CD-4C98-99CE-ABB6B064D8BA}" presName="txNode2" presStyleLbl="revTx" presStyleIdx="1" presStyleCnt="5" custScaleX="87082" custLinFactNeighborX="7061" custLinFactNeighborY="6948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FB265DE-56E3-43DE-9565-F0C175D97C4B}" type="pres">
      <dgm:prSet presAssocID="{09F61DD4-ADD8-4EB3-A1E2-F2631BEBB199}" presName="dotNode2" presStyleCnt="0"/>
      <dgm:spPr/>
    </dgm:pt>
    <dgm:pt modelId="{796E3E6C-A56B-497E-A06D-9D273087C77A}" type="pres">
      <dgm:prSet presAssocID="{09F61DD4-ADD8-4EB3-A1E2-F2631BEBB199}" presName="dotRepeatNode" presStyleLbl="fgShp" presStyleIdx="0" presStyleCnt="3"/>
      <dgm:spPr/>
      <dgm:t>
        <a:bodyPr/>
        <a:lstStyle/>
        <a:p>
          <a:pPr rtl="1"/>
          <a:endParaRPr lang="he-IL"/>
        </a:p>
      </dgm:t>
    </dgm:pt>
    <dgm:pt modelId="{4ABB36A0-8FCF-4E8E-B5C9-8CFE72B1C517}" type="pres">
      <dgm:prSet presAssocID="{AE86332B-4792-4AE7-84B5-6EE3F45E3BE2}" presName="txNode3" presStyleLbl="revTx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A697E53-4575-4529-AC36-FE376BA951FA}" type="pres">
      <dgm:prSet presAssocID="{331E3DFE-65A6-42C1-BE7A-BA8BBBC836D4}" presName="dotNode3" presStyleCnt="0"/>
      <dgm:spPr/>
    </dgm:pt>
    <dgm:pt modelId="{7CFAA8DE-F9FD-4BBF-A4EA-9C2ED4DD4B5C}" type="pres">
      <dgm:prSet presAssocID="{331E3DFE-65A6-42C1-BE7A-BA8BBBC836D4}" presName="dotRepeatNode" presStyleLbl="fgShp" presStyleIdx="1" presStyleCnt="3"/>
      <dgm:spPr/>
      <dgm:t>
        <a:bodyPr/>
        <a:lstStyle/>
        <a:p>
          <a:pPr rtl="1"/>
          <a:endParaRPr lang="he-IL"/>
        </a:p>
      </dgm:t>
    </dgm:pt>
    <dgm:pt modelId="{D879B394-4135-46A8-89CE-BF484FC46695}" type="pres">
      <dgm:prSet presAssocID="{0683F20A-80FE-4293-8354-7DF25D5C7A3A}" presName="txNode4" presStyleLbl="revTx" presStyleIdx="3" presStyleCnt="5" custScaleX="113591" custScaleY="80021" custLinFactNeighborX="-3895" custLinFactNeighborY="-386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AB87004-BFA5-4FB0-8C76-4190DB9AE041}" type="pres">
      <dgm:prSet presAssocID="{AE867506-C812-4FC3-954F-D727AB04A0D1}" presName="dotNode4" presStyleCnt="0"/>
      <dgm:spPr/>
    </dgm:pt>
    <dgm:pt modelId="{41EE0734-C2E3-45DF-B2F8-09B2C6D58AEB}" type="pres">
      <dgm:prSet presAssocID="{AE867506-C812-4FC3-954F-D727AB04A0D1}" presName="dotRepeatNode" presStyleLbl="fgShp" presStyleIdx="2" presStyleCnt="3"/>
      <dgm:spPr/>
      <dgm:t>
        <a:bodyPr/>
        <a:lstStyle/>
        <a:p>
          <a:pPr rtl="1"/>
          <a:endParaRPr lang="he-IL"/>
        </a:p>
      </dgm:t>
    </dgm:pt>
    <dgm:pt modelId="{496A3C48-BF5F-4611-BD11-A45E26CEEC08}" type="pres">
      <dgm:prSet presAssocID="{A8919163-025A-465D-8B8B-14B27DF1A73B}" presName="txNode5" presStyleLbl="revTx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B0CA2F06-EE2D-4324-A12E-53EB9400594B}" srcId="{B2C5C778-BD55-4DBA-B580-1993D34EEC4A}" destId="{3CA3EDF3-A2FA-4FFD-BC6B-23B57E216F0F}" srcOrd="0" destOrd="0" parTransId="{5AA75691-5EA7-4872-B7AA-268306EF7C72}" sibTransId="{BC9FFE19-4DE5-4FB0-813E-5DF4EBB7A580}"/>
    <dgm:cxn modelId="{66DF4719-ADC0-4EBA-9A7A-40E44585EE35}" srcId="{B2C5C778-BD55-4DBA-B580-1993D34EEC4A}" destId="{0683F20A-80FE-4293-8354-7DF25D5C7A3A}" srcOrd="3" destOrd="0" parTransId="{7C6F19B5-7D00-4275-84E6-7BC9DB81F37F}" sibTransId="{AE867506-C812-4FC3-954F-D727AB04A0D1}"/>
    <dgm:cxn modelId="{B1E5A899-EA44-42A1-A6DC-0A62AC457A21}" type="presOf" srcId="{331E3DFE-65A6-42C1-BE7A-BA8BBBC836D4}" destId="{7CFAA8DE-F9FD-4BBF-A4EA-9C2ED4DD4B5C}" srcOrd="0" destOrd="0" presId="urn:microsoft.com/office/officeart/2009/3/layout/DescendingProcess"/>
    <dgm:cxn modelId="{A05702D3-F74C-4D9F-ABC8-97D4AAF436D2}" type="presOf" srcId="{09F61DD4-ADD8-4EB3-A1E2-F2631BEBB199}" destId="{796E3E6C-A56B-497E-A06D-9D273087C77A}" srcOrd="0" destOrd="0" presId="urn:microsoft.com/office/officeart/2009/3/layout/DescendingProcess"/>
    <dgm:cxn modelId="{B1868759-ED03-4C22-A465-4849474DE827}" type="presOf" srcId="{3CA3EDF3-A2FA-4FFD-BC6B-23B57E216F0F}" destId="{65072C60-EBD1-4E02-9354-E18F5F3EDCCA}" srcOrd="0" destOrd="0" presId="urn:microsoft.com/office/officeart/2009/3/layout/DescendingProcess"/>
    <dgm:cxn modelId="{3A8ECC16-40F4-4A89-8ABD-E60530E308AD}" srcId="{B2C5C778-BD55-4DBA-B580-1993D34EEC4A}" destId="{5801E4E7-17CD-4C98-99CE-ABB6B064D8BA}" srcOrd="1" destOrd="0" parTransId="{1CE3278F-A518-4E11-A253-12E794D55B2D}" sibTransId="{09F61DD4-ADD8-4EB3-A1E2-F2631BEBB199}"/>
    <dgm:cxn modelId="{AB3D171C-38DB-4ECC-8791-B283D8D46E29}" type="presOf" srcId="{0683F20A-80FE-4293-8354-7DF25D5C7A3A}" destId="{D879B394-4135-46A8-89CE-BF484FC46695}" srcOrd="0" destOrd="0" presId="urn:microsoft.com/office/officeart/2009/3/layout/DescendingProcess"/>
    <dgm:cxn modelId="{7D7E0765-F578-411B-B577-406AAB6622CA}" type="presOf" srcId="{5801E4E7-17CD-4C98-99CE-ABB6B064D8BA}" destId="{0CAF19F8-888C-42DC-824B-3271AC6FDDB5}" srcOrd="0" destOrd="0" presId="urn:microsoft.com/office/officeart/2009/3/layout/DescendingProcess"/>
    <dgm:cxn modelId="{E62807FD-64CD-482D-A20A-8602CC07DB39}" type="presOf" srcId="{B2C5C778-BD55-4DBA-B580-1993D34EEC4A}" destId="{F68B0FE2-809A-4A9B-87EA-87075DF5BEBD}" srcOrd="0" destOrd="0" presId="urn:microsoft.com/office/officeart/2009/3/layout/DescendingProcess"/>
    <dgm:cxn modelId="{D0011A14-0E8C-4E93-8325-F39D307A85DA}" type="presOf" srcId="{AE867506-C812-4FC3-954F-D727AB04A0D1}" destId="{41EE0734-C2E3-45DF-B2F8-09B2C6D58AEB}" srcOrd="0" destOrd="0" presId="urn:microsoft.com/office/officeart/2009/3/layout/DescendingProcess"/>
    <dgm:cxn modelId="{382570A6-830B-4D95-AC78-9D41D6B2FC73}" type="presOf" srcId="{A8919163-025A-465D-8B8B-14B27DF1A73B}" destId="{496A3C48-BF5F-4611-BD11-A45E26CEEC08}" srcOrd="0" destOrd="0" presId="urn:microsoft.com/office/officeart/2009/3/layout/DescendingProcess"/>
    <dgm:cxn modelId="{9FD4DAA4-750D-45CE-BF38-A30FC1A325B1}" srcId="{B2C5C778-BD55-4DBA-B580-1993D34EEC4A}" destId="{AE86332B-4792-4AE7-84B5-6EE3F45E3BE2}" srcOrd="2" destOrd="0" parTransId="{45B7E337-07AA-48D8-BBAB-FBCF57B95516}" sibTransId="{331E3DFE-65A6-42C1-BE7A-BA8BBBC836D4}"/>
    <dgm:cxn modelId="{FEE8C851-40E9-4F22-9D25-E9C0129FAABB}" type="presOf" srcId="{AE86332B-4792-4AE7-84B5-6EE3F45E3BE2}" destId="{4ABB36A0-8FCF-4E8E-B5C9-8CFE72B1C517}" srcOrd="0" destOrd="0" presId="urn:microsoft.com/office/officeart/2009/3/layout/DescendingProcess"/>
    <dgm:cxn modelId="{4CA699A0-EDC6-4244-8F87-C7681FF03346}" srcId="{B2C5C778-BD55-4DBA-B580-1993D34EEC4A}" destId="{A8919163-025A-465D-8B8B-14B27DF1A73B}" srcOrd="4" destOrd="0" parTransId="{120CE7BB-5C28-411D-B9CB-389D921C7089}" sibTransId="{45E24633-AC91-4184-A17F-3EB0A45926E3}"/>
    <dgm:cxn modelId="{6439568F-5BF0-470B-A8A1-53C9DA10DB89}" type="presParOf" srcId="{F68B0FE2-809A-4A9B-87EA-87075DF5BEBD}" destId="{A82EE5E3-A6EA-4131-AFE0-6C0D679E3043}" srcOrd="0" destOrd="0" presId="urn:microsoft.com/office/officeart/2009/3/layout/DescendingProcess"/>
    <dgm:cxn modelId="{7131A7DD-393E-480E-95D0-5C02FF5EFE80}" type="presParOf" srcId="{F68B0FE2-809A-4A9B-87EA-87075DF5BEBD}" destId="{65072C60-EBD1-4E02-9354-E18F5F3EDCCA}" srcOrd="1" destOrd="0" presId="urn:microsoft.com/office/officeart/2009/3/layout/DescendingProcess"/>
    <dgm:cxn modelId="{3CE9C0F9-5723-48C6-9F29-E00511ABDEC6}" type="presParOf" srcId="{F68B0FE2-809A-4A9B-87EA-87075DF5BEBD}" destId="{0CAF19F8-888C-42DC-824B-3271AC6FDDB5}" srcOrd="2" destOrd="0" presId="urn:microsoft.com/office/officeart/2009/3/layout/DescendingProcess"/>
    <dgm:cxn modelId="{338BB70E-F5C9-4D29-AD32-E33F1C4A971B}" type="presParOf" srcId="{F68B0FE2-809A-4A9B-87EA-87075DF5BEBD}" destId="{BFB265DE-56E3-43DE-9565-F0C175D97C4B}" srcOrd="3" destOrd="0" presId="urn:microsoft.com/office/officeart/2009/3/layout/DescendingProcess"/>
    <dgm:cxn modelId="{1154EE79-F43D-4405-A5A4-DAB4F7A36E9A}" type="presParOf" srcId="{BFB265DE-56E3-43DE-9565-F0C175D97C4B}" destId="{796E3E6C-A56B-497E-A06D-9D273087C77A}" srcOrd="0" destOrd="0" presId="urn:microsoft.com/office/officeart/2009/3/layout/DescendingProcess"/>
    <dgm:cxn modelId="{F85F68AB-E019-425A-82D6-6888A20CFD94}" type="presParOf" srcId="{F68B0FE2-809A-4A9B-87EA-87075DF5BEBD}" destId="{4ABB36A0-8FCF-4E8E-B5C9-8CFE72B1C517}" srcOrd="4" destOrd="0" presId="urn:microsoft.com/office/officeart/2009/3/layout/DescendingProcess"/>
    <dgm:cxn modelId="{F8E7EB7D-4AAE-47C4-AB52-A73C56A51580}" type="presParOf" srcId="{F68B0FE2-809A-4A9B-87EA-87075DF5BEBD}" destId="{6A697E53-4575-4529-AC36-FE376BA951FA}" srcOrd="5" destOrd="0" presId="urn:microsoft.com/office/officeart/2009/3/layout/DescendingProcess"/>
    <dgm:cxn modelId="{552F43FF-3FD5-4503-B72B-304E861115CF}" type="presParOf" srcId="{6A697E53-4575-4529-AC36-FE376BA951FA}" destId="{7CFAA8DE-F9FD-4BBF-A4EA-9C2ED4DD4B5C}" srcOrd="0" destOrd="0" presId="urn:microsoft.com/office/officeart/2009/3/layout/DescendingProcess"/>
    <dgm:cxn modelId="{A41C4AAB-41EB-45FC-990C-3711350F5FD2}" type="presParOf" srcId="{F68B0FE2-809A-4A9B-87EA-87075DF5BEBD}" destId="{D879B394-4135-46A8-89CE-BF484FC46695}" srcOrd="6" destOrd="0" presId="urn:microsoft.com/office/officeart/2009/3/layout/DescendingProcess"/>
    <dgm:cxn modelId="{400A1A4D-C62D-4172-AC71-9B7F1553F737}" type="presParOf" srcId="{F68B0FE2-809A-4A9B-87EA-87075DF5BEBD}" destId="{CAB87004-BFA5-4FB0-8C76-4190DB9AE041}" srcOrd="7" destOrd="0" presId="urn:microsoft.com/office/officeart/2009/3/layout/DescendingProcess"/>
    <dgm:cxn modelId="{6E9656FA-E372-4D1D-92FB-0B8DF5E1E759}" type="presParOf" srcId="{CAB87004-BFA5-4FB0-8C76-4190DB9AE041}" destId="{41EE0734-C2E3-45DF-B2F8-09B2C6D58AEB}" srcOrd="0" destOrd="0" presId="urn:microsoft.com/office/officeart/2009/3/layout/DescendingProcess"/>
    <dgm:cxn modelId="{BE31FCD2-CB07-4E76-8266-F02A4135F906}" type="presParOf" srcId="{F68B0FE2-809A-4A9B-87EA-87075DF5BEBD}" destId="{496A3C48-BF5F-4611-BD11-A45E26CEEC08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C07B8C5-F21B-4297-B740-06E54AF2BA0F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3406991-66FA-4D1B-AB48-F8C67AA77EF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77122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31C81-C0A1-4312-A2DB-5E36DCB769E7}" type="datetimeFigureOut">
              <a:rPr lang="he-IL" smtClean="0"/>
              <a:pPr/>
              <a:t>כ"ט/טבת/תשע"ט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35DB5-7258-47DD-A274-593E0AE67FE8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תאגיד מי הגליל</a:t>
            </a:r>
            <a:endParaRPr lang="he-IL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he-IL" sz="4000" dirty="0" smtClean="0">
                <a:solidFill>
                  <a:srgbClr val="FF0000"/>
                </a:solidFill>
              </a:rPr>
              <a:t>התמודדות עם פחת מים ברשויות מוניציפליות</a:t>
            </a:r>
          </a:p>
          <a:p>
            <a:pPr algn="ctr"/>
            <a:endParaRPr lang="he-IL" dirty="0">
              <a:solidFill>
                <a:srgbClr val="FF0000"/>
              </a:solidFill>
            </a:endParaRPr>
          </a:p>
          <a:p>
            <a:pPr algn="ctr"/>
            <a:r>
              <a:rPr lang="he-IL" dirty="0" smtClean="0">
                <a:solidFill>
                  <a:srgbClr val="FF0000"/>
                </a:solidFill>
              </a:rPr>
              <a:t>מוסטפא אבו ריא</a:t>
            </a:r>
          </a:p>
          <a:p>
            <a:pPr algn="ctr"/>
            <a:r>
              <a:rPr lang="he-IL" dirty="0" smtClean="0">
                <a:solidFill>
                  <a:srgbClr val="FF0000"/>
                </a:solidFill>
              </a:rPr>
              <a:t>מנכ"ל מי הגליל תאגיד המים והביוב האזורי בע"מ</a:t>
            </a:r>
          </a:p>
          <a:p>
            <a:pPr algn="ctr"/>
            <a:r>
              <a:rPr lang="he-IL" dirty="0" smtClean="0">
                <a:solidFill>
                  <a:srgbClr val="FF0000"/>
                </a:solidFill>
              </a:rPr>
              <a:t>ארגון עובדי המים </a:t>
            </a:r>
          </a:p>
          <a:p>
            <a:pPr algn="ctr"/>
            <a:r>
              <a:rPr lang="he-IL" dirty="0" smtClean="0">
                <a:solidFill>
                  <a:srgbClr val="FF0000"/>
                </a:solidFill>
              </a:rPr>
              <a:t>קיבוץ אייל</a:t>
            </a:r>
          </a:p>
          <a:p>
            <a:pPr algn="ctr"/>
            <a:r>
              <a:rPr lang="he-IL" dirty="0" smtClean="0">
                <a:solidFill>
                  <a:srgbClr val="FF0000"/>
                </a:solidFill>
              </a:rPr>
              <a:t>19/11/2018</a:t>
            </a:r>
            <a:endParaRPr lang="he-I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פחת המים בעידן הרשויות ובתאגידים</a:t>
            </a:r>
            <a:endParaRPr lang="he-IL" dirty="0"/>
          </a:p>
        </p:txBody>
      </p:sp>
      <p:graphicFrame>
        <p:nvGraphicFramePr>
          <p:cNvPr id="4" name="Chart 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7223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מציין מיקום תוכן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686571"/>
              </p:ext>
            </p:extLst>
          </p:nvPr>
        </p:nvGraphicFramePr>
        <p:xfrm>
          <a:off x="0" y="620688"/>
          <a:ext cx="9108504" cy="5390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תמונה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340768"/>
            <a:ext cx="3910406" cy="1951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1721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מציין מיקום תוכן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726314"/>
              </p:ext>
            </p:extLst>
          </p:nvPr>
        </p:nvGraphicFramePr>
        <p:xfrm>
          <a:off x="179512" y="2060848"/>
          <a:ext cx="8856981" cy="374332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984109"/>
                <a:gridCol w="984109"/>
                <a:gridCol w="984109"/>
                <a:gridCol w="984109"/>
                <a:gridCol w="984109"/>
                <a:gridCol w="984109"/>
                <a:gridCol w="984109"/>
                <a:gridCol w="984109"/>
                <a:gridCol w="984109"/>
              </a:tblGrid>
              <a:tr h="38100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שנה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סכנין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עראבה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דיר </a:t>
                      </a:r>
                      <a:r>
                        <a:rPr lang="he-IL" sz="2400" b="1" u="none" strike="noStrike" dirty="0" err="1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חנא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 err="1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נחף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 err="1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בענה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דיר </a:t>
                      </a:r>
                      <a:r>
                        <a:rPr lang="he-IL" sz="2400" b="1" u="none" strike="noStrike" dirty="0" err="1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אלאסד</a:t>
                      </a:r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מג'ד </a:t>
                      </a:r>
                      <a:r>
                        <a:rPr lang="he-IL" sz="2400" b="1" u="none" strike="noStrike" dirty="0" err="1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אלכרום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ממוצע שנתי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2010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54.0%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48.0%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40.6%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45.8%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49.6%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49.6%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52.0%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49.07%</a:t>
                      </a:r>
                      <a:endParaRPr lang="he-IL" sz="20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2011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38.06%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35.69%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30.47%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29.17%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39.90%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39.90%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26.69%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34.64%</a:t>
                      </a:r>
                      <a:endParaRPr lang="he-IL" sz="20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2012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36.45%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23.16%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23.70%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26.54%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32.10%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32.10%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20.10%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b="1" u="none" strike="noStrike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28.01%</a:t>
                      </a:r>
                      <a:endParaRPr lang="he-IL" sz="2000" b="1" i="0" u="none" strike="noStrike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2013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28.3%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22.9%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22.4%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18.9%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29.4%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30.2%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20.1%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24.61%</a:t>
                      </a:r>
                      <a:endParaRPr lang="he-IL" sz="20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2014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25.27%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25.82%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16.43%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14.22%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24.66%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25.33%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18.02%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21.39%</a:t>
                      </a:r>
                      <a:endParaRPr lang="he-IL" sz="20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2015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19.17%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24.31%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16.04%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11.16%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21.44%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20.31%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17.86%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19.66%</a:t>
                      </a:r>
                      <a:endParaRPr lang="he-IL" sz="20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2016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14.96%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22.48%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15.83%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14.14%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21.62%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16.32%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14.13%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17.47%</a:t>
                      </a:r>
                      <a:endParaRPr lang="he-IL" sz="20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2017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16.26%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22.40%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12.75%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10.19%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14.24%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12.97%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u="none" strike="noStrike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10.52%</a:t>
                      </a:r>
                      <a:endParaRPr lang="he-IL" sz="2000" b="0" i="0" u="none" strike="noStrike" dirty="0">
                        <a:solidFill>
                          <a:srgbClr val="00000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20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15.82%</a:t>
                      </a:r>
                      <a:endParaRPr lang="he-IL" sz="20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כותרת 1"/>
          <p:cNvSpPr>
            <a:spLocks noGrp="1"/>
          </p:cNvSpPr>
          <p:nvPr>
            <p:ph type="title"/>
          </p:nvPr>
        </p:nvSpPr>
        <p:spPr>
          <a:xfrm>
            <a:off x="359530" y="692696"/>
            <a:ext cx="8496944" cy="1143000"/>
          </a:xfrm>
        </p:spPr>
        <p:txBody>
          <a:bodyPr>
            <a:normAutofit/>
          </a:bodyPr>
          <a:lstStyle/>
          <a:p>
            <a:r>
              <a:rPr lang="he-I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פחת מים לפי ישוב ושנה 2010-2017</a:t>
            </a:r>
            <a:endParaRPr lang="he-IL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3342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1"/>
          <p:cNvSpPr>
            <a:spLocks noGrp="1"/>
          </p:cNvSpPr>
          <p:nvPr>
            <p:ph type="title"/>
          </p:nvPr>
        </p:nvSpPr>
        <p:spPr>
          <a:xfrm>
            <a:off x="1619672" y="548680"/>
            <a:ext cx="5832648" cy="1143000"/>
          </a:xfrm>
        </p:spPr>
        <p:txBody>
          <a:bodyPr>
            <a:normAutofit/>
          </a:bodyPr>
          <a:lstStyle/>
          <a:p>
            <a:r>
              <a:rPr lang="he-I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תחזית פחת מים ממוצע</a:t>
            </a:r>
            <a:endParaRPr lang="he-IL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4" name="דיאגרמה 3"/>
          <p:cNvGraphicFramePr/>
          <p:nvPr>
            <p:extLst>
              <p:ext uri="{D42A27DB-BD31-4B8C-83A1-F6EECF244321}">
                <p14:modId xmlns:p14="http://schemas.microsoft.com/office/powerpoint/2010/main" val="1568614451"/>
              </p:ext>
            </p:extLst>
          </p:nvPr>
        </p:nvGraphicFramePr>
        <p:xfrm>
          <a:off x="71500" y="1556792"/>
          <a:ext cx="8928992" cy="4865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תמונה 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18" t="10100" r="24986" b="5901"/>
          <a:stretch/>
        </p:blipFill>
        <p:spPr>
          <a:xfrm>
            <a:off x="70728" y="2814776"/>
            <a:ext cx="2485047" cy="320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08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1"/>
          <p:cNvSpPr>
            <a:spLocks noGrp="1"/>
          </p:cNvSpPr>
          <p:nvPr>
            <p:ph type="title"/>
          </p:nvPr>
        </p:nvSpPr>
        <p:spPr>
          <a:xfrm>
            <a:off x="251521" y="557808"/>
            <a:ext cx="8496942" cy="1143000"/>
          </a:xfrm>
        </p:spPr>
        <p:txBody>
          <a:bodyPr>
            <a:normAutofit/>
          </a:bodyPr>
          <a:lstStyle/>
          <a:p>
            <a:r>
              <a:rPr lang="he-I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תכנית התערבות להפחתת הפחת</a:t>
            </a:r>
            <a:endParaRPr lang="he-IL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985495"/>
              </p:ext>
            </p:extLst>
          </p:nvPr>
        </p:nvGraphicFramePr>
        <p:xfrm>
          <a:off x="251521" y="1700808"/>
          <a:ext cx="8712967" cy="410834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54233"/>
                <a:gridCol w="6253253"/>
                <a:gridCol w="1805481"/>
              </a:tblGrid>
              <a:tr h="337461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מס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תיאור עבודה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סטטוס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הוצאת מדים לגבולות המגרש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כ- 90%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החלפת מדים שגילם מעל 5 שנים או רשמו 5000 מ"ק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החלפת צנרת פלסטית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מעל 90%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קריאת קו לילה בין השעות 02-04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5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איתור דלף בכל הישובים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6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הפרדה לאזורים </a:t>
                      </a:r>
                      <a:r>
                        <a:rPr lang="he-IL" sz="2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והורדת </a:t>
                      </a:r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לחצים בכל הישובים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7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שיוך מדים לכל האזורים בישובים בהתאם להפרדת אזורים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8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מדידת פחת לפי אזור מדידה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חלקית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9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החלפת קווים ישנים/רקובים בכל הישובים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8559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7" cy="1143000"/>
          </a:xfrm>
        </p:spPr>
        <p:txBody>
          <a:bodyPr>
            <a:normAutofit/>
          </a:bodyPr>
          <a:lstStyle/>
          <a:p>
            <a:r>
              <a:rPr lang="he-I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תכנית התערבות להפחתת הפחת - </a:t>
            </a:r>
            <a:r>
              <a:rPr lang="he-IL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המשך</a:t>
            </a:r>
            <a:endParaRPr lang="he-IL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06451"/>
              </p:ext>
            </p:extLst>
          </p:nvPr>
        </p:nvGraphicFramePr>
        <p:xfrm>
          <a:off x="179512" y="1556792"/>
          <a:ext cx="8784977" cy="447410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59640"/>
                <a:gridCol w="6304934"/>
                <a:gridCol w="1820403"/>
              </a:tblGrid>
              <a:tr h="337461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מס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תיאור עבודה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סטטוס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10</a:t>
                      </a:r>
                      <a:endParaRPr lang="he-IL" sz="2400" b="0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החלפה </a:t>
                      </a:r>
                      <a:r>
                        <a:rPr lang="he-IL" sz="2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ושדרוג </a:t>
                      </a:r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קווים בגלעיני הישובים בתאגיד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11</a:t>
                      </a:r>
                      <a:endParaRPr lang="he-IL" sz="2400" b="0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מעקב אחר תקינות הצנרת על ידי צוות ההנדסה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12</a:t>
                      </a:r>
                      <a:endParaRPr lang="he-IL" sz="2400" b="0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הגשת תלונה במשטרה נגד </a:t>
                      </a:r>
                      <a:r>
                        <a:rPr lang="he-IL" sz="2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צרכני </a:t>
                      </a:r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מים לא כדין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חלקית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13</a:t>
                      </a:r>
                      <a:endParaRPr lang="he-IL" sz="2400" b="0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הקמת מחלקה לאכיפה נגד גנבים ומינוי חוקר למעקב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14</a:t>
                      </a:r>
                      <a:endParaRPr lang="he-IL" sz="2400" b="0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ישיבות הנדסה שבועיות ודיון כללי לרבות הפחת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328808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15</a:t>
                      </a:r>
                      <a:endParaRPr lang="he-IL" sz="2400" b="0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אסיפת אנשי קשר ומנהלי תפעול אחת לחודשים דיון כללי </a:t>
                      </a:r>
                      <a:r>
                        <a:rPr lang="he-IL" sz="2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ובנושא </a:t>
                      </a:r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הפחת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16</a:t>
                      </a:r>
                      <a:endParaRPr lang="he-IL" sz="2400" b="0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בצוע מדים אזוריים לשטחים החקלאיים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17</a:t>
                      </a:r>
                      <a:endParaRPr lang="he-IL" sz="2400" b="0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התקנת מדי </a:t>
                      </a:r>
                      <a:r>
                        <a:rPr lang="he-IL" sz="2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קר"מ. פיילוט </a:t>
                      </a:r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בסחנין 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בוצע בהצלחה  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1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</a:t>
                      </a:r>
                      <a:endParaRPr lang="he-IL" sz="2400" b="0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אחוז הפחת בסחנין לפני הקר"מ היה 16.64 % </a:t>
                      </a:r>
                      <a:endParaRPr lang="he-IL" sz="2400" b="1" u="none" strike="noStrike" dirty="0" smtClean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ctr" rtl="1" fontAlgn="ctr"/>
                      <a:r>
                        <a:rPr lang="he-IL" sz="2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ואחרי </a:t>
                      </a:r>
                      <a:r>
                        <a:rPr lang="he-IL" sz="2400" b="1" u="none" strike="noStrike" dirty="0">
                          <a:solidFill>
                            <a:schemeClr val="tx1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הקר"מ 12.31 %</a:t>
                      </a:r>
                      <a:endParaRPr lang="he-IL" sz="2400" b="1" i="0" u="none" strike="noStrike" dirty="0">
                        <a:solidFill>
                          <a:schemeClr val="tx1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2400" b="1" u="none" strike="noStrike" dirty="0">
                          <a:solidFill>
                            <a:srgbClr val="002060"/>
                          </a:solidFill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he-IL" sz="2400" b="1" i="0" u="none" strike="noStrike" dirty="0">
                        <a:solidFill>
                          <a:srgbClr val="002060"/>
                        </a:solidFill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2543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מציין מיקום תוכן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2356438"/>
              </p:ext>
            </p:extLst>
          </p:nvPr>
        </p:nvGraphicFramePr>
        <p:xfrm>
          <a:off x="0" y="620688"/>
          <a:ext cx="910850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780924"/>
            <a:ext cx="2592288" cy="165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41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סיכום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dirty="0" smtClean="0"/>
              <a:t>הורדת הפחת היא מטרת על לפיתוח בר קיימא והבטחת מים זורמים לכל בית.</a:t>
            </a:r>
          </a:p>
          <a:p>
            <a:r>
              <a:rPr lang="he-IL" dirty="0" smtClean="0"/>
              <a:t>שיעורי גביה גבוהים מבטיחים איתנות כלכלית המאפשרת השקעות בזמן אמת.</a:t>
            </a:r>
          </a:p>
          <a:p>
            <a:r>
              <a:rPr lang="he-IL" dirty="0" smtClean="0"/>
              <a:t>מחיר המים כולל את מלוא עלויות הפקת ואספקת המים.</a:t>
            </a:r>
          </a:p>
          <a:p>
            <a:r>
              <a:rPr lang="he-IL" dirty="0" smtClean="0"/>
              <a:t>יעילות התאגידים אפשרה הורדת מחירי המים.</a:t>
            </a:r>
          </a:p>
          <a:p>
            <a:r>
              <a:rPr lang="he-IL" dirty="0" smtClean="0"/>
              <a:t>כל מאמץ חינוכי, פרסומי ומנהלי לחסכון במים נדרש ומבורך.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23710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hamada\Desktop\heartwaterdrop7e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8"/>
            <a:ext cx="9144000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מלבן 3"/>
          <p:cNvSpPr/>
          <p:nvPr/>
        </p:nvSpPr>
        <p:spPr>
          <a:xfrm>
            <a:off x="35496" y="764704"/>
            <a:ext cx="81369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ContrastingRightFacing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he-IL" sz="8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תודה על ההקשבה</a:t>
            </a:r>
            <a:endParaRPr lang="he-IL" sz="8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" name="אליפסה 4"/>
          <p:cNvSpPr/>
          <p:nvPr/>
        </p:nvSpPr>
        <p:spPr>
          <a:xfrm>
            <a:off x="1691680" y="4821138"/>
            <a:ext cx="6264696" cy="17762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6000" dirty="0" smtClean="0"/>
              <a:t>شكرا لأصغائكم</a:t>
            </a:r>
            <a:endParaRPr lang="he-IL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מוסטפא אבו ריא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רוקח</a:t>
            </a:r>
          </a:p>
          <a:p>
            <a:r>
              <a:rPr lang="he-IL" dirty="0" smtClean="0"/>
              <a:t>ראש מ. מ. סחנין</a:t>
            </a:r>
          </a:p>
          <a:p>
            <a:r>
              <a:rPr lang="he-IL" dirty="0" smtClean="0"/>
              <a:t>מנהל בנק ירושלים</a:t>
            </a:r>
          </a:p>
          <a:p>
            <a:r>
              <a:rPr lang="he-IL" dirty="0" smtClean="0"/>
              <a:t>ראש עיריית סחנין</a:t>
            </a:r>
          </a:p>
          <a:p>
            <a:r>
              <a:rPr lang="he-IL" dirty="0" smtClean="0"/>
              <a:t>יו"ר איגוד ערים לאיכות הסביבה אגן בית נטופה</a:t>
            </a:r>
          </a:p>
          <a:p>
            <a:r>
              <a:rPr lang="he-IL" dirty="0" smtClean="0"/>
              <a:t>רוקח</a:t>
            </a:r>
          </a:p>
          <a:p>
            <a:r>
              <a:rPr lang="he-IL" dirty="0" smtClean="0"/>
              <a:t>מנכ"ל מי הגליל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2146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תארים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בוגר רוקחות אוניברסיטה עברית ירושלים</a:t>
            </a:r>
          </a:p>
          <a:p>
            <a:endParaRPr lang="he-IL" dirty="0" smtClean="0"/>
          </a:p>
          <a:p>
            <a:r>
              <a:rPr lang="he-IL" dirty="0" smtClean="0"/>
              <a:t>בוגר מנהל עסקים</a:t>
            </a:r>
          </a:p>
          <a:p>
            <a:endParaRPr lang="he-IL" dirty="0" smtClean="0"/>
          </a:p>
          <a:p>
            <a:r>
              <a:rPr lang="he-IL" dirty="0" smtClean="0"/>
              <a:t>מוסמך מנהל עסקים</a:t>
            </a:r>
          </a:p>
          <a:p>
            <a:endParaRPr lang="he-IL" dirty="0" smtClean="0"/>
          </a:p>
          <a:p>
            <a:r>
              <a:rPr lang="he-IL" dirty="0" smtClean="0"/>
              <a:t>מוסמך לימודי מים עם תזה.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195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המים בסדר העדיפות המוניציפלית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מצעי המועמדים בבחירות המוניציפליות האחרונות. </a:t>
            </a:r>
          </a:p>
          <a:p>
            <a:r>
              <a:rPr lang="he-IL" dirty="0" smtClean="0"/>
              <a:t>תשתיות תת קרקעיות ללא ערך מוסף.(אלקטורלי)</a:t>
            </a:r>
          </a:p>
          <a:p>
            <a:r>
              <a:rPr lang="he-IL" dirty="0" smtClean="0"/>
              <a:t>סדר עדיפות נמוך מאוד בעדיפויות ראש העיר.</a:t>
            </a:r>
          </a:p>
          <a:p>
            <a:r>
              <a:rPr lang="he-IL" dirty="0" smtClean="0"/>
              <a:t>חלק מהרשויות הרוויחו ממשק המים.</a:t>
            </a:r>
          </a:p>
          <a:p>
            <a:r>
              <a:rPr lang="he-IL" dirty="0" smtClean="0"/>
              <a:t>ולא השקיעו בתשתיות.</a:t>
            </a:r>
          </a:p>
          <a:p>
            <a:r>
              <a:rPr lang="he-IL" dirty="0" smtClean="0"/>
              <a:t>חלק הפסידו וצברו גרעון וסבסדו קניית המים.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5946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טיפול מוניציפלי בפחת המים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רשויות עם מחלקות מים נפרדות עם הצלחה מוגבלת.</a:t>
            </a:r>
          </a:p>
          <a:p>
            <a:r>
              <a:rPr lang="he-IL" dirty="0" smtClean="0"/>
              <a:t>רשויות שמשק המים טופל כחלק ממחלקת תשתיות ו/או אחזקה.</a:t>
            </a:r>
          </a:p>
          <a:p>
            <a:r>
              <a:rPr lang="he-IL" dirty="0" smtClean="0"/>
              <a:t>משרד הפנים קבע משק מים כמפעל סגור אבל לא אכף את תקנתו.</a:t>
            </a:r>
          </a:p>
          <a:p>
            <a:r>
              <a:rPr lang="he-IL" dirty="0" smtClean="0"/>
              <a:t>מוסדות הרשות ללא מדים ולכן ניתן להעמיס כמויות מים ולהוריד פחת.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994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משבר המים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 smtClean="0"/>
              <a:t>ישראל מדינת מזרח תיכון </a:t>
            </a:r>
          </a:p>
          <a:p>
            <a:r>
              <a:rPr lang="he-IL" dirty="0" smtClean="0"/>
              <a:t>שינויי האקלים, התחממות גלובלית</a:t>
            </a:r>
          </a:p>
          <a:p>
            <a:r>
              <a:rPr lang="he-IL" dirty="0" smtClean="0"/>
              <a:t>שנים שחונות ואירועי קיצון.</a:t>
            </a:r>
          </a:p>
          <a:p>
            <a:r>
              <a:rPr lang="he-IL" dirty="0" smtClean="0"/>
              <a:t>משבר ניהולי למשק המים.</a:t>
            </a:r>
          </a:p>
          <a:p>
            <a:r>
              <a:rPr lang="he-IL" dirty="0" smtClean="0"/>
              <a:t>ישראל מעצמת מים בגלל</a:t>
            </a:r>
          </a:p>
          <a:p>
            <a:r>
              <a:rPr lang="he-IL" dirty="0" smtClean="0"/>
              <a:t>התפלה (מעל 40% מהצריכה הביתית)</a:t>
            </a:r>
          </a:p>
          <a:p>
            <a:r>
              <a:rPr lang="he-IL" dirty="0" smtClean="0"/>
              <a:t>טיהור שפכים (כ-85% מהשפכים מטוהרים לשימוש חקלאי)</a:t>
            </a:r>
          </a:p>
          <a:p>
            <a:r>
              <a:rPr lang="he-IL" dirty="0" smtClean="0"/>
              <a:t>ובעיקר מהפכה ניהולית של משק המים.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9446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תאגידי מים וביוב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 smtClean="0"/>
              <a:t>הוקמו עפ"י חוק תאגידי מים וביוב 2001.</a:t>
            </a:r>
          </a:p>
          <a:p>
            <a:r>
              <a:rPr lang="he-IL" dirty="0" smtClean="0"/>
              <a:t>למשק המים והביוב. הניקוז נשאר ברשויות המקומיות</a:t>
            </a:r>
          </a:p>
          <a:p>
            <a:r>
              <a:rPr lang="he-IL" dirty="0" smtClean="0"/>
              <a:t>רוב התאגידים הוקמו אחרי 2008</a:t>
            </a:r>
          </a:p>
          <a:p>
            <a:r>
              <a:rPr lang="he-IL" dirty="0" smtClean="0"/>
              <a:t>רוב הרשויות מאוגדות בתאגידי מים וביוב. מלבד מועצות אזוריות.</a:t>
            </a:r>
          </a:p>
          <a:p>
            <a:r>
              <a:rPr lang="he-IL" dirty="0" smtClean="0"/>
              <a:t>היום יש 56 תאגידים.</a:t>
            </a:r>
          </a:p>
          <a:p>
            <a:r>
              <a:rPr lang="he-IL" dirty="0" smtClean="0"/>
              <a:t>חד רשות/רב רשותי. </a:t>
            </a:r>
          </a:p>
          <a:p>
            <a:r>
              <a:rPr lang="he-IL" dirty="0" smtClean="0"/>
              <a:t>חד לאומי/רב לאומי</a:t>
            </a:r>
          </a:p>
          <a:p>
            <a:r>
              <a:rPr lang="he-IL" dirty="0" smtClean="0"/>
              <a:t>כוונת החוק אגני ניקוז ויתרון לגודל.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6481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מי הגליל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מי הגליל תאגיד המים והביוב האזורי בע"מ</a:t>
            </a:r>
          </a:p>
          <a:p>
            <a:r>
              <a:rPr lang="he-IL" dirty="0" smtClean="0"/>
              <a:t>7 יישובים ערבים.</a:t>
            </a:r>
          </a:p>
          <a:p>
            <a:r>
              <a:rPr lang="he-IL" dirty="0" smtClean="0"/>
              <a:t>ערים, סחנין ועראבה. כפרים, דיר </a:t>
            </a:r>
            <a:r>
              <a:rPr lang="he-IL" dirty="0" err="1" smtClean="0"/>
              <a:t>חנא</a:t>
            </a:r>
            <a:r>
              <a:rPr lang="he-IL" dirty="0" smtClean="0"/>
              <a:t>, </a:t>
            </a:r>
            <a:r>
              <a:rPr lang="he-IL" dirty="0" err="1" smtClean="0"/>
              <a:t>נחף</a:t>
            </a:r>
            <a:r>
              <a:rPr lang="he-IL" dirty="0" smtClean="0"/>
              <a:t>, דיר </a:t>
            </a:r>
            <a:r>
              <a:rPr lang="he-IL" dirty="0" err="1" smtClean="0"/>
              <a:t>אלאסד</a:t>
            </a:r>
            <a:r>
              <a:rPr lang="he-IL" dirty="0" smtClean="0"/>
              <a:t>, </a:t>
            </a:r>
            <a:r>
              <a:rPr lang="he-IL" dirty="0" err="1" smtClean="0"/>
              <a:t>בענה</a:t>
            </a:r>
            <a:r>
              <a:rPr lang="he-IL" dirty="0" smtClean="0"/>
              <a:t> ומגד </a:t>
            </a:r>
            <a:r>
              <a:rPr lang="he-IL" dirty="0" err="1" smtClean="0"/>
              <a:t>אלכרום</a:t>
            </a:r>
            <a:r>
              <a:rPr lang="he-IL" dirty="0" smtClean="0"/>
              <a:t>.</a:t>
            </a:r>
          </a:p>
          <a:p>
            <a:r>
              <a:rPr lang="he-IL" dirty="0" smtClean="0"/>
              <a:t>כ-120,000 תושבים.</a:t>
            </a:r>
          </a:p>
          <a:p>
            <a:r>
              <a:rPr lang="he-IL" dirty="0" smtClean="0"/>
              <a:t>אגן ניקוז חילזון </a:t>
            </a:r>
          </a:p>
          <a:p>
            <a:r>
              <a:rPr lang="he-IL" dirty="0" err="1" smtClean="0"/>
              <a:t>מט"ש</a:t>
            </a:r>
            <a:r>
              <a:rPr lang="he-IL" dirty="0" smtClean="0"/>
              <a:t> כרמיאל.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22952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יתרונות תאגידים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e-IL" dirty="0" smtClean="0"/>
              <a:t>עדכון תכניות אב למים וביוב והסרת חסמי דיור.</a:t>
            </a:r>
          </a:p>
          <a:p>
            <a:r>
              <a:rPr lang="he-IL" dirty="0" smtClean="0"/>
              <a:t>גוף מקצועי ללא התערבות פוליטית ו/או מקומית.</a:t>
            </a:r>
          </a:p>
          <a:p>
            <a:r>
              <a:rPr lang="he-IL" dirty="0" smtClean="0"/>
              <a:t>שירותים חדשים:</a:t>
            </a:r>
          </a:p>
          <a:p>
            <a:r>
              <a:rPr lang="he-IL" dirty="0" smtClean="0"/>
              <a:t>מוקד לילה </a:t>
            </a:r>
          </a:p>
          <a:p>
            <a:r>
              <a:rPr lang="he-IL" dirty="0" smtClean="0"/>
              <a:t>אתרי </a:t>
            </a:r>
            <a:r>
              <a:rPr lang="he-IL" dirty="0" err="1" smtClean="0"/>
              <a:t>אנטרנט</a:t>
            </a:r>
            <a:endParaRPr lang="he-IL" dirty="0" smtClean="0"/>
          </a:p>
          <a:p>
            <a:r>
              <a:rPr lang="he-IL" dirty="0" smtClean="0"/>
              <a:t>תקן </a:t>
            </a:r>
            <a:r>
              <a:rPr lang="en-US" dirty="0" smtClean="0"/>
              <a:t>ISO</a:t>
            </a:r>
            <a:endParaRPr lang="he-IL" dirty="0" smtClean="0"/>
          </a:p>
          <a:p>
            <a:r>
              <a:rPr lang="he-IL" dirty="0" smtClean="0"/>
              <a:t>מים לשעת חירום</a:t>
            </a:r>
          </a:p>
          <a:p>
            <a:r>
              <a:rPr lang="he-IL" dirty="0" smtClean="0"/>
              <a:t>השקעות בטכנולוגיות חדישות.</a:t>
            </a:r>
          </a:p>
          <a:p>
            <a:r>
              <a:rPr lang="he-IL" dirty="0" smtClean="0"/>
              <a:t>מפעל </a:t>
            </a:r>
            <a:r>
              <a:rPr lang="he-IL" dirty="0" err="1" smtClean="0"/>
              <a:t>היטק</a:t>
            </a:r>
            <a:r>
              <a:rPr lang="he-IL" dirty="0" smtClean="0"/>
              <a:t>. סנסורים ללחץ מים ולגלישת וניטור שפכים.</a:t>
            </a:r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2697167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1839</TotalTime>
  <Words>797</Words>
  <Application>Microsoft Office PowerPoint</Application>
  <PresentationFormat>‫הצגה על המסך (4:3)</PresentationFormat>
  <Paragraphs>234</Paragraphs>
  <Slides>18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18</vt:i4>
      </vt:variant>
    </vt:vector>
  </HeadingPairs>
  <TitlesOfParts>
    <vt:vector size="23" baseType="lpstr">
      <vt:lpstr>Arial</vt:lpstr>
      <vt:lpstr>Calibri</vt:lpstr>
      <vt:lpstr>David</vt:lpstr>
      <vt:lpstr>Times New Roman</vt:lpstr>
      <vt:lpstr>ערכת נושא Office</vt:lpstr>
      <vt:lpstr>תאגיד מי הגליל</vt:lpstr>
      <vt:lpstr>מוסטפא אבו ריא</vt:lpstr>
      <vt:lpstr>תארים</vt:lpstr>
      <vt:lpstr>המים בסדר העדיפות המוניציפלית</vt:lpstr>
      <vt:lpstr>טיפול מוניציפלי בפחת המים</vt:lpstr>
      <vt:lpstr>משבר המים</vt:lpstr>
      <vt:lpstr>תאגידי מים וביוב</vt:lpstr>
      <vt:lpstr>מי הגליל</vt:lpstr>
      <vt:lpstr>יתרונות תאגידים</vt:lpstr>
      <vt:lpstr>פחת המים בעידן הרשויות ובתאגידים</vt:lpstr>
      <vt:lpstr>מצגת של PowerPoint</vt:lpstr>
      <vt:lpstr>פחת מים לפי ישוב ושנה 2010-2017</vt:lpstr>
      <vt:lpstr>תחזית פחת מים ממוצע</vt:lpstr>
      <vt:lpstr>תכנית התערבות להפחתת הפחת</vt:lpstr>
      <vt:lpstr>תכנית התערבות להפחתת הפחת - המשך</vt:lpstr>
      <vt:lpstr>מצגת של PowerPoint</vt:lpstr>
      <vt:lpstr>סיכום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mmm</dc:creator>
  <cp:lastModifiedBy>malkar</cp:lastModifiedBy>
  <cp:revision>123</cp:revision>
  <dcterms:created xsi:type="dcterms:W3CDTF">2013-02-28T09:51:09Z</dcterms:created>
  <dcterms:modified xsi:type="dcterms:W3CDTF">2019-01-06T06:24:41Z</dcterms:modified>
</cp:coreProperties>
</file>