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 bookmarkIdSeed="2">
  <p:sldMasterIdLst>
    <p:sldMasterId id="2147483648" r:id="rId1"/>
  </p:sldMasterIdLst>
  <p:notesMasterIdLst>
    <p:notesMasterId r:id="rId18"/>
  </p:notesMasterIdLst>
  <p:sldIdLst>
    <p:sldId id="256" r:id="rId2"/>
    <p:sldId id="345" r:id="rId3"/>
    <p:sldId id="351" r:id="rId4"/>
    <p:sldId id="347" r:id="rId5"/>
    <p:sldId id="352" r:id="rId6"/>
    <p:sldId id="350" r:id="rId7"/>
    <p:sldId id="353" r:id="rId8"/>
    <p:sldId id="340" r:id="rId9"/>
    <p:sldId id="319" r:id="rId10"/>
    <p:sldId id="296" r:id="rId11"/>
    <p:sldId id="330" r:id="rId12"/>
    <p:sldId id="342" r:id="rId13"/>
    <p:sldId id="339" r:id="rId14"/>
    <p:sldId id="344" r:id="rId15"/>
    <p:sldId id="346" r:id="rId16"/>
    <p:sldId id="348" r:id="rId1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מקטע ברירת מחדל" id="{483F7BBB-C24F-4AEE-B69C-61381998E87C}">
          <p14:sldIdLst>
            <p14:sldId id="256"/>
            <p14:sldId id="345"/>
            <p14:sldId id="351"/>
            <p14:sldId id="347"/>
            <p14:sldId id="352"/>
            <p14:sldId id="350"/>
            <p14:sldId id="353"/>
            <p14:sldId id="340"/>
            <p14:sldId id="319"/>
            <p14:sldId id="296"/>
            <p14:sldId id="330"/>
            <p14:sldId id="342"/>
            <p14:sldId id="339"/>
            <p14:sldId id="344"/>
            <p14:sldId id="346"/>
            <p14:sldId id="34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9200" autoAdjust="0"/>
    <p:restoredTop sz="94660"/>
  </p:normalViewPr>
  <p:slideViewPr>
    <p:cSldViewPr>
      <p:cViewPr varScale="1">
        <p:scale>
          <a:sx n="110" d="100"/>
          <a:sy n="110" d="100"/>
        </p:scale>
        <p:origin x="126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4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45BB0F1-BFD5-4A7E-B178-C26FBA553351}" type="datetimeFigureOut">
              <a:rPr lang="he-IL" smtClean="0"/>
              <a:t>ט'/אדר א/תשע"ט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BDC58FF-576B-4077-9C61-255A0700E06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65534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C58FF-576B-4077-9C61-255A0700E06E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28289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656D02-1CEE-41F8-A2F6-D8960E1AD414}" type="slidenum">
              <a:rPr lang="he-IL" smtClean="0"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23422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C58FF-576B-4077-9C61-255A0700E06E}" type="slidenum">
              <a:rPr lang="he-IL" smtClean="0"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322261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C58FF-576B-4077-9C61-255A0700E06E}" type="slidenum">
              <a:rPr lang="he-IL" smtClean="0"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3817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D6B5D-2D3E-467C-8CEC-1E0FBDC4B21B}" type="datetime8">
              <a:rPr lang="he-IL" smtClean="0"/>
              <a:t>14 פברואר 19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עלמא יעוץ וניהול (י.א.) בע"מ </a:t>
            </a:r>
            <a:r>
              <a:rPr lang="en-US" smtClean="0"/>
              <a:t>www.alma-consulting.co.il 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B72E-0E06-48C3-B3DB-360D3E5F20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0021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7632A-B260-48D2-BBDB-640B23B3D31E}" type="datetime8">
              <a:rPr lang="he-IL" smtClean="0"/>
              <a:t>14 פברואר 19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עלמא יעוץ וניהול (י.א.) בע"מ </a:t>
            </a:r>
            <a:r>
              <a:rPr lang="en-US" smtClean="0"/>
              <a:t>www.alma-consulting.co.il 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B72E-0E06-48C3-B3DB-360D3E5F20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6954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678B2-4412-4CE8-976F-3B765E675E10}" type="datetime8">
              <a:rPr lang="he-IL" smtClean="0"/>
              <a:t>14 פברואר 19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עלמא יעוץ וניהול (י.א.) בע"מ </a:t>
            </a:r>
            <a:r>
              <a:rPr lang="en-US" smtClean="0"/>
              <a:t>www.alma-consulting.co.il 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B72E-0E06-48C3-B3DB-360D3E5F20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31489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5882E-51EC-457A-97FE-B089C35D490E}" type="datetime8">
              <a:rPr lang="he-IL" smtClean="0"/>
              <a:t>14 פברואר 19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עלמא יעוץ וניהול (י.א.) בע"מ </a:t>
            </a:r>
            <a:r>
              <a:rPr lang="en-US" smtClean="0"/>
              <a:t>www.alma-consulting.co.il 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B72E-0E06-48C3-B3DB-360D3E5F20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30579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E2DC8-42ED-4F79-AE65-79EF60CF95C6}" type="datetime8">
              <a:rPr lang="he-IL" smtClean="0"/>
              <a:t>14 פברואר 19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עלמא יעוץ וניהול (י.א.) בע"מ </a:t>
            </a:r>
            <a:r>
              <a:rPr lang="en-US" smtClean="0"/>
              <a:t>www.alma-consulting.co.il 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B72E-0E06-48C3-B3DB-360D3E5F20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85119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063BB-ED45-427A-96E3-838EA4C9C3EC}" type="datetime8">
              <a:rPr lang="he-IL" smtClean="0"/>
              <a:t>14 פברואר 19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עלמא יעוץ וניהול (י.א.) בע"מ </a:t>
            </a:r>
            <a:r>
              <a:rPr lang="en-US" smtClean="0"/>
              <a:t>www.alma-consulting.co.il 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B72E-0E06-48C3-B3DB-360D3E5F20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1625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51096-5143-47D6-9456-F800ED103720}" type="datetime8">
              <a:rPr lang="he-IL" smtClean="0"/>
              <a:t>14 פברואר 19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עלמא יעוץ וניהול (י.א.) בע"מ </a:t>
            </a:r>
            <a:r>
              <a:rPr lang="en-US" smtClean="0"/>
              <a:t>www.alma-consulting.co.il </a:t>
            </a:r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B72E-0E06-48C3-B3DB-360D3E5F20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74659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E0B1-DA3F-4A1C-A01E-8984BBE6AE6D}" type="datetime8">
              <a:rPr lang="he-IL" smtClean="0"/>
              <a:t>14 פברואר 19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עלמא יעוץ וניהול (י.א.) בע"מ </a:t>
            </a:r>
            <a:r>
              <a:rPr lang="en-US" smtClean="0"/>
              <a:t>www.alma-consulting.co.il </a:t>
            </a: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B72E-0E06-48C3-B3DB-360D3E5F20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74996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983B0-87FD-4C0A-AF1B-8AAF455AFF31}" type="datetime8">
              <a:rPr lang="he-IL" smtClean="0"/>
              <a:t>14 פברואר 19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עלמא יעוץ וניהול (י.א.) בע"מ </a:t>
            </a:r>
            <a:r>
              <a:rPr lang="en-US" smtClean="0"/>
              <a:t>www.alma-consulting.co.il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B72E-0E06-48C3-B3DB-360D3E5F20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47474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797F0-B88E-4FBA-95EB-005F67362C3B}" type="datetime8">
              <a:rPr lang="he-IL" smtClean="0"/>
              <a:t>14 פברואר 19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עלמא יעוץ וניהול (י.א.) בע"מ </a:t>
            </a:r>
            <a:r>
              <a:rPr lang="en-US" smtClean="0"/>
              <a:t>www.alma-consulting.co.il 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B72E-0E06-48C3-B3DB-360D3E5F20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57543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0C0EE-7DBF-4BA3-A000-A244E12BB051}" type="datetime8">
              <a:rPr lang="he-IL" smtClean="0"/>
              <a:t>14 פברואר 19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/>
              <a:t>עלמא יעוץ וניהול (י.א.) בע"מ </a:t>
            </a:r>
            <a:r>
              <a:rPr lang="en-US" smtClean="0"/>
              <a:t>www.alma-consulting.co.il </a:t>
            </a: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B72E-0E06-48C3-B3DB-360D3E5F20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6912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1864A-4DEF-4679-B1D2-E88F0BA1D74E}" type="datetime8">
              <a:rPr lang="he-IL" smtClean="0"/>
              <a:t>14 פברואר 19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e-IL" smtClean="0"/>
              <a:t>עלמא יעוץ וניהול (י.א.) בע"מ </a:t>
            </a:r>
            <a:r>
              <a:rPr lang="en-US" smtClean="0"/>
              <a:t>www.alma-consulting.co.il </a:t>
            </a: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FB72E-0E06-48C3-B3DB-360D3E5F202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9973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erez.yemini@alma-consulting.co.i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1196752"/>
            <a:ext cx="7772400" cy="225665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e-IL" b="1" dirty="0" smtClean="0"/>
              <a:t>"תיקון 27 לחוק המים" – היבטים כלכליים של הסכמי המים וקביעת העלויות</a:t>
            </a:r>
            <a:endParaRPr lang="he-IL" b="1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0" y="3645024"/>
            <a:ext cx="9144000" cy="1752600"/>
          </a:xfrm>
        </p:spPr>
        <p:txBody>
          <a:bodyPr>
            <a:normAutofit fontScale="92500" lnSpcReduction="10000"/>
          </a:bodyPr>
          <a:lstStyle/>
          <a:p>
            <a:r>
              <a:rPr lang="he-IL" sz="2400" dirty="0" smtClean="0">
                <a:solidFill>
                  <a:schemeClr val="tx1"/>
                </a:solidFill>
              </a:rPr>
              <a:t>ארז ימיני</a:t>
            </a:r>
          </a:p>
          <a:p>
            <a:r>
              <a:rPr lang="he-IL" sz="2400" dirty="0" smtClean="0"/>
              <a:t>פברואר 2019</a:t>
            </a:r>
          </a:p>
          <a:p>
            <a:r>
              <a:rPr lang="he-IL" sz="2400" dirty="0" smtClean="0"/>
              <a:t>עלמא יעוץ וניהול (י.א.) בע"מ</a:t>
            </a:r>
          </a:p>
          <a:p>
            <a:r>
              <a:rPr lang="en-US" sz="1900" dirty="0" smtClean="0"/>
              <a:t>054-4785710</a:t>
            </a:r>
            <a:endParaRPr lang="he-IL" sz="1900" dirty="0" smtClean="0"/>
          </a:p>
          <a:p>
            <a:r>
              <a:rPr lang="he-IL" sz="1800" dirty="0" smtClean="0"/>
              <a:t> </a:t>
            </a:r>
            <a:r>
              <a:rPr lang="en-US" sz="1800" dirty="0" smtClean="0">
                <a:hlinkClick r:id="rId2"/>
              </a:rPr>
              <a:t>erez.yemini@alma-consulting.co.il</a:t>
            </a:r>
            <a:endParaRPr lang="en-US" sz="1800" dirty="0" smtClean="0"/>
          </a:p>
          <a:p>
            <a:endParaRPr lang="he-IL" dirty="0"/>
          </a:p>
        </p:txBody>
      </p:sp>
      <p:pic>
        <p:nvPicPr>
          <p:cNvPr id="4" name="תמונה 3" descr="תיאור: logo02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949280"/>
            <a:ext cx="1440160" cy="7920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2644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he-IL" dirty="0" smtClean="0"/>
              <a:t>כמויות מים שפירים בבסיס התחשיב</a:t>
            </a:r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>
          <a:xfrm>
            <a:off x="2980184" y="6237312"/>
            <a:ext cx="3824064" cy="365125"/>
          </a:xfrm>
        </p:spPr>
        <p:txBody>
          <a:bodyPr/>
          <a:lstStyle/>
          <a:p>
            <a:r>
              <a:rPr lang="he-IL" dirty="0" smtClean="0"/>
              <a:t>עלמא יעוץ וניהול (י.א.) בע"מ </a:t>
            </a:r>
            <a:r>
              <a:rPr lang="en-US" dirty="0" smtClean="0"/>
              <a:t>www.alma-consulting.co.il </a:t>
            </a:r>
            <a:endParaRPr lang="he-IL" dirty="0"/>
          </a:p>
        </p:txBody>
      </p:sp>
      <p:pic>
        <p:nvPicPr>
          <p:cNvPr id="6" name="תמונה 5" descr="תיאור: logo0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165304"/>
            <a:ext cx="1190625" cy="4953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טבלה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3316497"/>
              </p:ext>
            </p:extLst>
          </p:nvPr>
        </p:nvGraphicFramePr>
        <p:xfrm>
          <a:off x="1187624" y="1772820"/>
          <a:ext cx="6048672" cy="4500495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3846337"/>
                <a:gridCol w="2202335"/>
              </a:tblGrid>
              <a:tr h="244027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b="1" u="none" strike="noStrike" dirty="0">
                          <a:effectLst/>
                        </a:rPr>
                        <a:t> אגודת המים  </a:t>
                      </a:r>
                      <a:endParaRPr lang="he-I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b="1" u="none" strike="noStrike" dirty="0">
                          <a:effectLst/>
                        </a:rPr>
                        <a:t> מטר קוב </a:t>
                      </a:r>
                      <a:endParaRPr lang="he-I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44027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u="none" strike="noStrike" dirty="0">
                          <a:effectLst/>
                        </a:rPr>
                        <a:t> אפיקי מים שפירים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u="none" strike="noStrike" dirty="0">
                          <a:effectLst/>
                        </a:rPr>
                        <a:t>          22,167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44027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u="none" strike="noStrike" dirty="0">
                          <a:effectLst/>
                        </a:rPr>
                        <a:t> עין גדי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u="none" strike="noStrike" dirty="0">
                          <a:effectLst/>
                        </a:rPr>
                        <a:t>               856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44027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u="none" strike="noStrike" dirty="0">
                          <a:effectLst/>
                        </a:rPr>
                        <a:t> דן מזרחי בית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u="none" strike="noStrike" dirty="0">
                          <a:effectLst/>
                        </a:rPr>
                        <a:t>     3,029,159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44027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u="none" strike="noStrike">
                          <a:effectLst/>
                        </a:rPr>
                        <a:t> מי גולן </a:t>
                      </a:r>
                      <a:endParaRPr lang="he-IL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u="none" strike="noStrike" dirty="0">
                          <a:effectLst/>
                        </a:rPr>
                        <a:t>          28,700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44027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u="none" strike="noStrike">
                          <a:effectLst/>
                        </a:rPr>
                        <a:t> עמק הירדן </a:t>
                      </a:r>
                      <a:endParaRPr lang="he-IL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u="none" strike="noStrike" dirty="0">
                          <a:effectLst/>
                        </a:rPr>
                        <a:t>          37,395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44027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u="none" strike="noStrike" dirty="0">
                          <a:effectLst/>
                        </a:rPr>
                        <a:t> עמק חרוד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u="none" strike="noStrike" dirty="0">
                          <a:effectLst/>
                        </a:rPr>
                        <a:t>          27,399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44027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u="none" strike="noStrike" dirty="0">
                          <a:effectLst/>
                        </a:rPr>
                        <a:t> קידוחים ללא ביתי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u="none" strike="noStrike" dirty="0">
                          <a:effectLst/>
                        </a:rPr>
                        <a:t>   78,170,930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352036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u="none" strike="noStrike" dirty="0">
                          <a:effectLst/>
                        </a:rPr>
                        <a:t> קידוחים  בהפקה משולבת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u="none" strike="noStrike" dirty="0">
                          <a:effectLst/>
                        </a:rPr>
                        <a:t>   21,107,624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44027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u="none" strike="noStrike" dirty="0">
                          <a:effectLst/>
                        </a:rPr>
                        <a:t> אפיקי מים מליחים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u="none" strike="noStrike" dirty="0">
                          <a:effectLst/>
                        </a:rPr>
                        <a:t>   48,197,733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44027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u="none" strike="noStrike" dirty="0">
                          <a:effectLst/>
                        </a:rPr>
                        <a:t> עמק חרוד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u="none" strike="noStrike" dirty="0">
                          <a:effectLst/>
                        </a:rPr>
                        <a:t>   16,407,451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44027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u="none" strike="noStrike" dirty="0">
                          <a:effectLst/>
                        </a:rPr>
                        <a:t> עמק חרוד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u="none" strike="noStrike" dirty="0">
                          <a:effectLst/>
                        </a:rPr>
                        <a:t>     5,158,162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44027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u="none" strike="noStrike" dirty="0">
                          <a:effectLst/>
                        </a:rPr>
                        <a:t> עין גדי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u="none" strike="noStrike" dirty="0">
                          <a:effectLst/>
                        </a:rPr>
                        <a:t>        855,751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44027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u="none" strike="noStrike" dirty="0">
                          <a:effectLst/>
                        </a:rPr>
                        <a:t> כבול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u="none" strike="noStrike" dirty="0">
                          <a:effectLst/>
                        </a:rPr>
                        <a:t>   17,000,000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44027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u="none" strike="noStrike" dirty="0">
                          <a:effectLst/>
                        </a:rPr>
                        <a:t> מפיקים עיליים  קטנים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u="none" strike="noStrike" dirty="0">
                          <a:effectLst/>
                        </a:rPr>
                        <a:t>   16,618,442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44027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u="none" strike="noStrike" dirty="0">
                          <a:effectLst/>
                        </a:rPr>
                        <a:t> כברי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u="none" strike="noStrike" dirty="0">
                          <a:effectLst/>
                        </a:rPr>
                        <a:t>        737,800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44027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u="none" strike="noStrike" dirty="0">
                          <a:effectLst/>
                        </a:rPr>
                        <a:t> קיבוץ דן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u="none" strike="noStrike" dirty="0">
                          <a:effectLst/>
                        </a:rPr>
                        <a:t>          56,100 </a:t>
                      </a:r>
                      <a:endParaRPr lang="he-I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44027"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600" b="1" u="none" strike="noStrike" dirty="0">
                          <a:effectLst/>
                        </a:rPr>
                        <a:t>סה"כ</a:t>
                      </a:r>
                      <a:endParaRPr lang="he-I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600" b="1" u="none" strike="noStrike" dirty="0">
                          <a:effectLst/>
                        </a:rPr>
                        <a:t> 207,455,668 </a:t>
                      </a:r>
                      <a:endParaRPr lang="he-IL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503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he-IL" dirty="0" smtClean="0"/>
              <a:t>אפליית מפיקי המים הפרטיים לעומת 'מקורות'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65703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357158" y="214290"/>
            <a:ext cx="8229600" cy="1143000"/>
          </a:xfrm>
          <a:ln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he-IL" sz="3600" dirty="0" smtClean="0">
                <a:latin typeface="Arial Unicode MS" pitchFamily="34" charset="-128"/>
                <a:ea typeface="Arial Unicode MS" pitchFamily="34" charset="-128"/>
                <a:cs typeface="Narkisim" pitchFamily="34" charset="-79"/>
              </a:rPr>
              <a:t>אפליית מפיקים פרטיים </a:t>
            </a:r>
            <a:endParaRPr lang="en-US" sz="3600" dirty="0">
              <a:latin typeface="Arial Unicode MS" pitchFamily="34" charset="-128"/>
              <a:ea typeface="Arial Unicode MS" pitchFamily="34" charset="-128"/>
              <a:cs typeface="Narkisim" pitchFamily="34" charset="-79"/>
            </a:endParaRPr>
          </a:p>
        </p:txBody>
      </p:sp>
      <p:sp>
        <p:nvSpPr>
          <p:cNvPr id="614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50825" y="1500188"/>
            <a:ext cx="8353425" cy="478631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he-IL" sz="2800" b="1" dirty="0" smtClean="0">
                <a:latin typeface="Narkisim" pitchFamily="34" charset="-79"/>
                <a:cs typeface="Narkisim" pitchFamily="34" charset="-79"/>
              </a:rPr>
              <a:t>סיכוני ביקוש </a:t>
            </a:r>
            <a:r>
              <a:rPr lang="he-IL" sz="2800" dirty="0" smtClean="0">
                <a:latin typeface="Narkisim" pitchFamily="34" charset="-79"/>
                <a:cs typeface="Narkisim" pitchFamily="34" charset="-79"/>
              </a:rPr>
              <a:t>– למפיקים פרטיים אין הגנה מפני סיכוני ביקוש;</a:t>
            </a:r>
          </a:p>
          <a:p>
            <a:pPr algn="just">
              <a:buFont typeface="Wingdings" pitchFamily="2" charset="2"/>
              <a:buChar char="§"/>
            </a:pPr>
            <a:r>
              <a:rPr lang="he-IL" sz="2800" b="1" dirty="0" smtClean="0">
                <a:latin typeface="Narkisim" pitchFamily="34" charset="-79"/>
                <a:cs typeface="Narkisim" pitchFamily="34" charset="-79"/>
              </a:rPr>
              <a:t>מחירונים </a:t>
            </a:r>
            <a:r>
              <a:rPr lang="he-IL" sz="2800" b="1" dirty="0" err="1" smtClean="0">
                <a:latin typeface="Narkisim" pitchFamily="34" charset="-79"/>
                <a:cs typeface="Narkisim" pitchFamily="34" charset="-79"/>
              </a:rPr>
              <a:t>נורמטיבים</a:t>
            </a:r>
            <a:r>
              <a:rPr lang="he-IL" sz="2800" b="1" dirty="0" smtClean="0">
                <a:latin typeface="Narkisim" pitchFamily="34" charset="-79"/>
                <a:cs typeface="Narkisim" pitchFamily="34" charset="-79"/>
              </a:rPr>
              <a:t> שונים </a:t>
            </a:r>
            <a:r>
              <a:rPr lang="he-IL" sz="2800" dirty="0" smtClean="0">
                <a:latin typeface="Narkisim" pitchFamily="34" charset="-79"/>
                <a:cs typeface="Narkisim" pitchFamily="34" charset="-79"/>
              </a:rPr>
              <a:t>-  מיטיבים עם מונופול המים הממשלתי לעומת מפיקים פרטיים;</a:t>
            </a:r>
          </a:p>
          <a:p>
            <a:pPr algn="just">
              <a:buFont typeface="Wingdings" pitchFamily="2" charset="2"/>
              <a:buChar char="§"/>
            </a:pPr>
            <a:r>
              <a:rPr lang="he-IL" sz="2800" b="1" dirty="0" smtClean="0">
                <a:latin typeface="Narkisim" pitchFamily="34" charset="-79"/>
                <a:cs typeface="Narkisim" pitchFamily="34" charset="-79"/>
              </a:rPr>
              <a:t>סיכוני רגולציה;</a:t>
            </a:r>
          </a:p>
          <a:p>
            <a:pPr algn="just">
              <a:buFont typeface="Wingdings" pitchFamily="2" charset="2"/>
              <a:buChar char="§"/>
            </a:pPr>
            <a:r>
              <a:rPr lang="he-IL" sz="2800" b="1" dirty="0" smtClean="0">
                <a:latin typeface="Narkisim" pitchFamily="34" charset="-79"/>
                <a:cs typeface="Narkisim" pitchFamily="34" charset="-79"/>
              </a:rPr>
              <a:t>אפליה ביחס לתאגידי מים וביוב </a:t>
            </a:r>
            <a:r>
              <a:rPr lang="he-IL" sz="2800" dirty="0" smtClean="0">
                <a:latin typeface="Narkisim" pitchFamily="34" charset="-79"/>
                <a:cs typeface="Narkisim" pitchFamily="34" charset="-79"/>
              </a:rPr>
              <a:t>– "איפוס" מענקי הון;</a:t>
            </a:r>
          </a:p>
          <a:p>
            <a:pPr algn="just">
              <a:buFont typeface="Wingdings" pitchFamily="2" charset="2"/>
              <a:buChar char="§"/>
            </a:pPr>
            <a:r>
              <a:rPr lang="he-IL" sz="2800" b="1" dirty="0" smtClean="0">
                <a:latin typeface="Narkisim" pitchFamily="34" charset="-79"/>
                <a:cs typeface="Narkisim" pitchFamily="34" charset="-79"/>
              </a:rPr>
              <a:t>עלויות גבוהות </a:t>
            </a:r>
            <a:r>
              <a:rPr lang="he-IL" sz="2800" b="1" smtClean="0">
                <a:latin typeface="Narkisim" pitchFamily="34" charset="-79"/>
                <a:cs typeface="Narkisim" pitchFamily="34" charset="-79"/>
              </a:rPr>
              <a:t>לניהול קשרי רגולציה</a:t>
            </a:r>
            <a:r>
              <a:rPr lang="he-IL" sz="2800" b="1" dirty="0" smtClean="0">
                <a:latin typeface="Narkisim" pitchFamily="34" charset="-79"/>
                <a:cs typeface="Narkisim" pitchFamily="34" charset="-79"/>
              </a:rPr>
              <a:t>;</a:t>
            </a:r>
          </a:p>
          <a:p>
            <a:pPr algn="just">
              <a:buFont typeface="Wingdings" pitchFamily="2" charset="2"/>
              <a:buChar char="§"/>
            </a:pPr>
            <a:r>
              <a:rPr lang="he-IL" sz="2800" b="1" dirty="0" smtClean="0">
                <a:latin typeface="Narkisim" pitchFamily="34" charset="-79"/>
                <a:cs typeface="Narkisim" pitchFamily="34" charset="-79"/>
              </a:rPr>
              <a:t>עלויות הון 5% </a:t>
            </a:r>
            <a:r>
              <a:rPr lang="he-IL" sz="1600" b="1" dirty="0" smtClean="0">
                <a:latin typeface="Narkisim" pitchFamily="34" charset="-79"/>
                <a:cs typeface="Narkisim" pitchFamily="34" charset="-79"/>
              </a:rPr>
              <a:t>(לא קיימת יכולת לממן </a:t>
            </a:r>
            <a:r>
              <a:rPr lang="he-IL" sz="1600" b="1" dirty="0">
                <a:latin typeface="Narkisim" pitchFamily="34" charset="-79"/>
                <a:cs typeface="Narkisim" pitchFamily="34" charset="-79"/>
              </a:rPr>
              <a:t>בבנקים).</a:t>
            </a:r>
          </a:p>
        </p:txBody>
      </p:sp>
      <p:pic>
        <p:nvPicPr>
          <p:cNvPr id="6150" name="Picture 5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34050"/>
            <a:ext cx="1331913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786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e-IL" dirty="0" smtClean="0"/>
              <a:t>השלכות ביטול "היטל ההפקה"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2359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357158" y="214290"/>
            <a:ext cx="8229600" cy="1143000"/>
          </a:xfrm>
          <a:ln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he-IL" sz="3600" dirty="0" smtClean="0">
                <a:latin typeface="Arial Unicode MS" pitchFamily="34" charset="-128"/>
                <a:ea typeface="Arial Unicode MS" pitchFamily="34" charset="-128"/>
                <a:cs typeface="Narkisim" pitchFamily="34" charset="-79"/>
              </a:rPr>
              <a:t>היטל ההפקה – כרוניקה של מוות ידוע מראש</a:t>
            </a:r>
            <a:endParaRPr lang="en-US" sz="3600" dirty="0">
              <a:latin typeface="Arial Unicode MS" pitchFamily="34" charset="-128"/>
              <a:ea typeface="Arial Unicode MS" pitchFamily="34" charset="-128"/>
              <a:cs typeface="Narkisim" pitchFamily="34" charset="-79"/>
            </a:endParaRPr>
          </a:p>
        </p:txBody>
      </p:sp>
      <p:sp>
        <p:nvSpPr>
          <p:cNvPr id="614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50825" y="1500188"/>
            <a:ext cx="8353425" cy="478631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he-IL" sz="2800" dirty="0" smtClean="0">
                <a:latin typeface="Narkisim" pitchFamily="34" charset="-79"/>
                <a:cs typeface="Narkisim" pitchFamily="34" charset="-79"/>
              </a:rPr>
              <a:t>שימש לאיזון במקום להציג את "מחיר הצל" של המים;</a:t>
            </a:r>
          </a:p>
          <a:p>
            <a:pPr algn="just">
              <a:buFont typeface="Wingdings" pitchFamily="2" charset="2"/>
              <a:buChar char="§"/>
            </a:pPr>
            <a:r>
              <a:rPr lang="he-IL" sz="2800" dirty="0" smtClean="0">
                <a:latin typeface="Narkisim" pitchFamily="34" charset="-79"/>
                <a:cs typeface="Narkisim" pitchFamily="34" charset="-79"/>
              </a:rPr>
              <a:t>לא הוחל על 'מקורות' מסיבות פיסקאליות (תקציביות);</a:t>
            </a:r>
          </a:p>
          <a:p>
            <a:pPr algn="just">
              <a:buFont typeface="Wingdings" pitchFamily="2" charset="2"/>
              <a:buChar char="§"/>
            </a:pPr>
            <a:r>
              <a:rPr lang="he-IL" sz="2800" dirty="0" smtClean="0">
                <a:latin typeface="Narkisim" pitchFamily="34" charset="-79"/>
                <a:cs typeface="Narkisim" pitchFamily="34" charset="-79"/>
              </a:rPr>
              <a:t>נוצרה "מפלצת" של 800! היטלי הפקה שונים;</a:t>
            </a:r>
          </a:p>
          <a:p>
            <a:pPr algn="just">
              <a:buFont typeface="Wingdings" pitchFamily="2" charset="2"/>
              <a:buChar char="§"/>
            </a:pPr>
            <a:r>
              <a:rPr lang="he-IL" sz="2800" dirty="0" smtClean="0">
                <a:latin typeface="Narkisim" pitchFamily="34" charset="-79"/>
                <a:cs typeface="Narkisim" pitchFamily="34" charset="-79"/>
              </a:rPr>
              <a:t>"תיקון 27" החזיר את משק המים לעידן "קרן האיזון".</a:t>
            </a:r>
          </a:p>
        </p:txBody>
      </p:sp>
      <p:pic>
        <p:nvPicPr>
          <p:cNvPr id="6150" name="Picture 5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34050"/>
            <a:ext cx="1331913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427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e-IL" dirty="0" smtClean="0"/>
              <a:t>הגדרת 'מונופולין' 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e-IL" dirty="0"/>
              <a:t>26.  (א)  </a:t>
            </a:r>
            <a:r>
              <a:rPr lang="he-IL" dirty="0" err="1"/>
              <a:t>לענין</a:t>
            </a:r>
            <a:r>
              <a:rPr lang="he-IL" dirty="0"/>
              <a:t> חוק זה יראו כמונופולין ריכוז של יותר ממחצית מכלל אספקת נכסים או מכלל רכישתם, או של יותר ממחצית מכלל מתן שירותים, או מכלל רכישתם, בידיו של אדם אחד (להלן - בעל המונופולין). על קיומו של מונופולין כאמור יכריז הממונה בהודעה ברשומות; על הכרזה כאמור יחולו הוראות סעיף 43(ב) עד (ה), כאילו </a:t>
            </a:r>
            <a:r>
              <a:rPr lang="he-IL" dirty="0" err="1"/>
              <a:t>היתה</a:t>
            </a:r>
            <a:r>
              <a:rPr lang="he-IL" dirty="0"/>
              <a:t> קביעה לפי סעיף 43(א).</a:t>
            </a:r>
          </a:p>
          <a:p>
            <a:r>
              <a:rPr lang="he-IL" dirty="0"/>
              <a:t>          (ב)  המונופולין יכול שיהיה באזור </a:t>
            </a:r>
            <a:r>
              <a:rPr lang="he-IL" dirty="0" err="1"/>
              <a:t>מסויים</a:t>
            </a:r>
            <a:r>
              <a:rPr lang="he-IL" dirty="0"/>
              <a:t>.</a:t>
            </a:r>
          </a:p>
          <a:p>
            <a:r>
              <a:rPr lang="he-IL" dirty="0"/>
              <a:t>          (ג)   השר רשאי, לפי המלצת הממונה, לקבוע כי לגבי נכסים  </a:t>
            </a:r>
            <a:r>
              <a:rPr lang="he-IL" dirty="0" err="1"/>
              <a:t>מסויימים</a:t>
            </a:r>
            <a:r>
              <a:rPr lang="he-IL" dirty="0"/>
              <a:t> או שירות </a:t>
            </a:r>
            <a:r>
              <a:rPr lang="he-IL" dirty="0" err="1"/>
              <a:t>מסויים</a:t>
            </a:r>
            <a:r>
              <a:rPr lang="he-IL" dirty="0"/>
              <a:t>, יראו כמונופולין ריכוז בשיעור נמוך ממחצית אם ראה כי למי שבידיו ריכוז כאמור יש השפעה מכרעת בשוק לגבי אותם נכסים או אותם שירותים</a:t>
            </a:r>
            <a:r>
              <a:rPr lang="he-IL" dirty="0" smtClean="0"/>
              <a:t>.</a:t>
            </a:r>
          </a:p>
          <a:p>
            <a:endParaRPr lang="he-IL" dirty="0"/>
          </a:p>
          <a:p>
            <a:pPr marL="0" indent="0">
              <a:buNone/>
            </a:pPr>
            <a:r>
              <a:rPr lang="he-IL" sz="5100" b="1" dirty="0"/>
              <a:t>מתוך חוק ההגבלים העסקיים, תשמ"ח-1988</a:t>
            </a:r>
          </a:p>
          <a:p>
            <a:pPr marL="0" indent="0">
              <a:buNone/>
            </a:pPr>
            <a:r>
              <a:rPr lang="he-IL" dirty="0"/>
              <a:t/>
            </a:r>
            <a:br>
              <a:rPr lang="he-IL" dirty="0"/>
            </a:br>
            <a:endParaRPr lang="he-IL" sz="3100" b="1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5256584" cy="365125"/>
          </a:xfrm>
        </p:spPr>
        <p:txBody>
          <a:bodyPr/>
          <a:lstStyle/>
          <a:p>
            <a:r>
              <a:rPr lang="he-IL" dirty="0" smtClean="0"/>
              <a:t>עלמא יעוץ וניהול (י.א.) בע"מ </a:t>
            </a:r>
            <a:r>
              <a:rPr lang="en-US" dirty="0" smtClean="0"/>
              <a:t>www.alma-consulting.co.il </a:t>
            </a:r>
            <a:endParaRPr lang="he-IL" dirty="0"/>
          </a:p>
        </p:txBody>
      </p:sp>
      <p:pic>
        <p:nvPicPr>
          <p:cNvPr id="6" name="תמונה 5" descr="תיאור: logo0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165304"/>
            <a:ext cx="1190625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08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e-IL" dirty="0" smtClean="0"/>
              <a:t>מסקנות ביניים 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e-IL" b="1" dirty="0" smtClean="0"/>
              <a:t>להכיר בעובדה שבשנת   2019חקלאות והתיישבות אינם קשורים למוקדי כוח פוליטיים – </a:t>
            </a:r>
            <a:r>
              <a:rPr lang="he-IL" dirty="0" smtClean="0"/>
              <a:t>חיזוק גופים מקצועיים כגון "מים בישראל" הם כורח המציאות;</a:t>
            </a:r>
          </a:p>
          <a:p>
            <a:r>
              <a:rPr lang="he-IL" b="1" dirty="0" smtClean="0"/>
              <a:t>רשות המים והביוב הממשלתית להבדיל מ"נציבות המים" – </a:t>
            </a:r>
            <a:r>
              <a:rPr lang="he-IL" dirty="0" smtClean="0"/>
              <a:t>זיקה פחותה לחקלאות המהווה מגזר צריכה רגיל לעומת מגזרים אחרים;</a:t>
            </a:r>
            <a:endParaRPr lang="he-IL" b="1" dirty="0" smtClean="0"/>
          </a:p>
          <a:p>
            <a:r>
              <a:rPr lang="he-IL" b="1" dirty="0" smtClean="0"/>
              <a:t>אגודות מים קטנות (ומיקרו-אגודות) </a:t>
            </a:r>
            <a:r>
              <a:rPr lang="he-IL" dirty="0" smtClean="0"/>
              <a:t>– השיטה החדשה בטווח הארוך תחייב "להחזיר את המפתחות".</a:t>
            </a:r>
          </a:p>
          <a:p>
            <a:r>
              <a:rPr lang="he-IL" b="1" dirty="0" smtClean="0"/>
              <a:t>'מקורות' – </a:t>
            </a:r>
            <a:r>
              <a:rPr lang="he-IL" dirty="0" smtClean="0"/>
              <a:t>לאחר סיום הרפתקאות מתקן ההתפלה באשדוד תוכל להתאושש ולחזק את כוחה על חשבון אגודות המים והביוב;</a:t>
            </a:r>
          </a:p>
          <a:p>
            <a:r>
              <a:rPr lang="he-IL" b="1" dirty="0" smtClean="0"/>
              <a:t>אגודות המים צריכות לחזק את היכולת המקצועית להגיש אלטרנטיבות לתחשיבי רשות המים והביוב הממשלתית.</a:t>
            </a:r>
            <a:r>
              <a:rPr lang="he-IL" dirty="0"/>
              <a:t/>
            </a:r>
            <a:br>
              <a:rPr lang="he-IL" dirty="0"/>
            </a:br>
            <a:endParaRPr lang="he-IL" sz="3100" b="1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5256584" cy="365125"/>
          </a:xfrm>
        </p:spPr>
        <p:txBody>
          <a:bodyPr/>
          <a:lstStyle/>
          <a:p>
            <a:r>
              <a:rPr lang="he-IL" dirty="0" smtClean="0"/>
              <a:t>עלמא יעוץ וניהול (י.א.) בע"מ </a:t>
            </a:r>
            <a:r>
              <a:rPr lang="en-US" dirty="0" smtClean="0"/>
              <a:t>www.alma-consulting.co.il </a:t>
            </a:r>
            <a:endParaRPr lang="he-IL" dirty="0"/>
          </a:p>
        </p:txBody>
      </p:sp>
      <p:pic>
        <p:nvPicPr>
          <p:cNvPr id="6" name="תמונה 5" descr="תיאור: logo0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165304"/>
            <a:ext cx="1190625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268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he-IL" dirty="0" smtClean="0"/>
              <a:t>הבהרות למצגת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e-IL" dirty="0" smtClean="0"/>
              <a:t>עלמא יעוץ וניהול מספקת שירותי ייעוץ וניהול פרויקטים בתחום התשתיות.</a:t>
            </a:r>
          </a:p>
          <a:p>
            <a:pPr algn="just"/>
            <a:r>
              <a:rPr lang="he-IL" dirty="0" smtClean="0"/>
              <a:t>מסמך זה הנו מייצג רק את עמדתה של </a:t>
            </a:r>
            <a:r>
              <a:rPr lang="he-IL" b="1" dirty="0" smtClean="0"/>
              <a:t>עלמא</a:t>
            </a:r>
            <a:r>
              <a:rPr lang="he-IL" dirty="0" smtClean="0"/>
              <a:t>, ואין הוא בהכרח מבטא את עמדתם של גופים שונים שעלמא נותנת להם שירותים;</a:t>
            </a:r>
            <a:endParaRPr lang="he-IL" dirty="0"/>
          </a:p>
        </p:txBody>
      </p:sp>
      <p:pic>
        <p:nvPicPr>
          <p:cNvPr id="4" name="תמונה 3" descr="תיאור: logo02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165304"/>
            <a:ext cx="1190625" cy="4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1907704" y="6356350"/>
            <a:ext cx="5616624" cy="365125"/>
          </a:xfrm>
        </p:spPr>
        <p:txBody>
          <a:bodyPr/>
          <a:lstStyle/>
          <a:p>
            <a:r>
              <a:rPr lang="he-IL" dirty="0" smtClean="0"/>
              <a:t>עלמא יעוץ וניהול (י.א.) בע"מ </a:t>
            </a:r>
            <a:r>
              <a:rPr lang="en-US" dirty="0" smtClean="0"/>
              <a:t>www.alma-consulting.co.il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1966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357158" y="214290"/>
            <a:ext cx="8229600" cy="1143000"/>
          </a:xfrm>
          <a:ln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he-IL" sz="3600" dirty="0" smtClean="0">
                <a:latin typeface="Arial Unicode MS" pitchFamily="34" charset="-128"/>
                <a:ea typeface="Arial Unicode MS" pitchFamily="34" charset="-128"/>
                <a:cs typeface="Narkisim" pitchFamily="34" charset="-79"/>
              </a:rPr>
              <a:t>למרות הכול, </a:t>
            </a:r>
            <a:br>
              <a:rPr lang="he-IL" sz="3600" dirty="0" smtClean="0">
                <a:latin typeface="Arial Unicode MS" pitchFamily="34" charset="-128"/>
                <a:ea typeface="Arial Unicode MS" pitchFamily="34" charset="-128"/>
                <a:cs typeface="Narkisim" pitchFamily="34" charset="-79"/>
              </a:rPr>
            </a:br>
            <a:r>
              <a:rPr lang="he-IL" sz="3600" dirty="0" smtClean="0">
                <a:latin typeface="Arial Unicode MS" pitchFamily="34" charset="-128"/>
                <a:ea typeface="Arial Unicode MS" pitchFamily="34" charset="-128"/>
                <a:cs typeface="Narkisim" pitchFamily="34" charset="-79"/>
              </a:rPr>
              <a:t>תיקון 27 שיפר את מצבם של החקלאים </a:t>
            </a:r>
            <a:endParaRPr lang="en-US" sz="3600" dirty="0">
              <a:latin typeface="Arial Unicode MS" pitchFamily="34" charset="-128"/>
              <a:ea typeface="Arial Unicode MS" pitchFamily="34" charset="-128"/>
              <a:cs typeface="Narkisim" pitchFamily="34" charset="-79"/>
            </a:endParaRPr>
          </a:p>
        </p:txBody>
      </p:sp>
      <p:sp>
        <p:nvSpPr>
          <p:cNvPr id="614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50825" y="1500188"/>
            <a:ext cx="8353425" cy="478631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he-IL" sz="2800" dirty="0" smtClean="0">
                <a:latin typeface="Narkisim" pitchFamily="34" charset="-79"/>
                <a:cs typeface="Narkisim" pitchFamily="34" charset="-79"/>
              </a:rPr>
              <a:t>נאיבי היה לחשוב שבדרום המדינה ישלמו כ- 3 שקלים </a:t>
            </a:r>
            <a:r>
              <a:rPr lang="he-IL" sz="2800" dirty="0" err="1" smtClean="0">
                <a:latin typeface="Narkisim" pitchFamily="34" charset="-79"/>
                <a:cs typeface="Narkisim" pitchFamily="34" charset="-79"/>
              </a:rPr>
              <a:t>למ"ק</a:t>
            </a:r>
            <a:r>
              <a:rPr lang="he-IL" sz="2800" dirty="0" smtClean="0">
                <a:latin typeface="Narkisim" pitchFamily="34" charset="-79"/>
                <a:cs typeface="Narkisim" pitchFamily="34" charset="-79"/>
              </a:rPr>
              <a:t> ואילו מפיקי מים בצפון "יפתחו" פערים של מעל 2 שקלים בין הצפון לדרום. </a:t>
            </a:r>
          </a:p>
          <a:p>
            <a:pPr algn="just">
              <a:buFont typeface="Wingdings" pitchFamily="2" charset="2"/>
              <a:buChar char="§"/>
            </a:pPr>
            <a:r>
              <a:rPr lang="he-IL" sz="2800" b="1" dirty="0" smtClean="0">
                <a:latin typeface="Narkisim" pitchFamily="34" charset="-79"/>
                <a:cs typeface="Narkisim" pitchFamily="34" charset="-79"/>
              </a:rPr>
              <a:t>בזמן הפציעות נחתם הסכם מים חדש ונקבעו עלויות מוכרות למפיקים פרטיים, </a:t>
            </a:r>
            <a:r>
              <a:rPr lang="he-IL" sz="2800" b="1" u="sng" dirty="0" smtClean="0">
                <a:latin typeface="Narkisim" pitchFamily="34" charset="-79"/>
                <a:cs typeface="Narkisim" pitchFamily="34" charset="-79"/>
              </a:rPr>
              <a:t>החקלאים נגררו לתהליך במקום ליזום השוואת תעריפים הדרגתית</a:t>
            </a:r>
            <a:r>
              <a:rPr lang="he-IL" sz="2800" b="1" dirty="0" smtClean="0">
                <a:latin typeface="Narkisim" pitchFamily="34" charset="-79"/>
                <a:cs typeface="Narkisim" pitchFamily="34" charset="-79"/>
              </a:rPr>
              <a:t>;</a:t>
            </a:r>
          </a:p>
          <a:p>
            <a:pPr algn="just">
              <a:buFont typeface="Wingdings" pitchFamily="2" charset="2"/>
              <a:buChar char="§"/>
            </a:pPr>
            <a:r>
              <a:rPr lang="he-IL" sz="2800" b="1" dirty="0" smtClean="0">
                <a:latin typeface="Narkisim" pitchFamily="34" charset="-79"/>
                <a:cs typeface="Narkisim" pitchFamily="34" charset="-79"/>
              </a:rPr>
              <a:t>ניתוק סופי בין העלויות והתעריפים </a:t>
            </a:r>
            <a:r>
              <a:rPr lang="he-IL" sz="2800" dirty="0" smtClean="0">
                <a:latin typeface="Narkisim" pitchFamily="34" charset="-79"/>
                <a:cs typeface="Narkisim" pitchFamily="34" charset="-79"/>
              </a:rPr>
              <a:t>– וכן שלילת תמריצים להתייעל.</a:t>
            </a:r>
          </a:p>
          <a:p>
            <a:pPr algn="just">
              <a:buFont typeface="Wingdings" pitchFamily="2" charset="2"/>
              <a:buChar char="§"/>
            </a:pPr>
            <a:r>
              <a:rPr lang="he-IL" sz="2800" b="1" dirty="0" smtClean="0">
                <a:latin typeface="Narkisim" pitchFamily="34" charset="-79"/>
                <a:cs typeface="Narkisim" pitchFamily="34" charset="-79"/>
              </a:rPr>
              <a:t>"קרן האיזון" </a:t>
            </a:r>
            <a:r>
              <a:rPr lang="he-IL" sz="2800" dirty="0" smtClean="0">
                <a:latin typeface="Narkisim" pitchFamily="34" charset="-79"/>
                <a:cs typeface="Narkisim" pitchFamily="34" charset="-79"/>
              </a:rPr>
              <a:t>– לאחר הפסקה של 19 שנים קמה לתחיה. </a:t>
            </a:r>
          </a:p>
          <a:p>
            <a:pPr algn="just">
              <a:buFont typeface="Wingdings" pitchFamily="2" charset="2"/>
              <a:buChar char="§"/>
            </a:pPr>
            <a:endParaRPr lang="he-IL" sz="2800" b="1" dirty="0" smtClean="0"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6150" name="Picture 5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34050"/>
            <a:ext cx="1331913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1533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357158" y="214290"/>
            <a:ext cx="8229600" cy="1143000"/>
          </a:xfrm>
          <a:ln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he-IL" sz="3600" dirty="0" smtClean="0">
                <a:latin typeface="Arial Unicode MS" pitchFamily="34" charset="-128"/>
                <a:ea typeface="Arial Unicode MS" pitchFamily="34" charset="-128"/>
                <a:cs typeface="Narkisim" pitchFamily="34" charset="-79"/>
              </a:rPr>
              <a:t>תיקון 27 לחוק המים – הלאמת אגודות המים הפרטיות תוך שימוש בכלים </a:t>
            </a:r>
            <a:r>
              <a:rPr lang="he-IL" sz="3600" dirty="0" err="1" smtClean="0">
                <a:latin typeface="Arial Unicode MS" pitchFamily="34" charset="-128"/>
                <a:ea typeface="Arial Unicode MS" pitchFamily="34" charset="-128"/>
                <a:cs typeface="Narkisim" pitchFamily="34" charset="-79"/>
              </a:rPr>
              <a:t>תעריפיים</a:t>
            </a:r>
            <a:r>
              <a:rPr lang="he-IL" sz="3600" dirty="0" smtClean="0">
                <a:latin typeface="Arial Unicode MS" pitchFamily="34" charset="-128"/>
                <a:ea typeface="Arial Unicode MS" pitchFamily="34" charset="-128"/>
                <a:cs typeface="Narkisim" pitchFamily="34" charset="-79"/>
              </a:rPr>
              <a:t> </a:t>
            </a:r>
            <a:endParaRPr lang="en-US" sz="3600" dirty="0">
              <a:latin typeface="Arial Unicode MS" pitchFamily="34" charset="-128"/>
              <a:ea typeface="Arial Unicode MS" pitchFamily="34" charset="-128"/>
              <a:cs typeface="Narkisim" pitchFamily="34" charset="-79"/>
            </a:endParaRPr>
          </a:p>
        </p:txBody>
      </p:sp>
      <p:sp>
        <p:nvSpPr>
          <p:cNvPr id="614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50825" y="1500188"/>
            <a:ext cx="8353425" cy="4786312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§"/>
            </a:pPr>
            <a:r>
              <a:rPr lang="he-IL" sz="2800" dirty="0" smtClean="0">
                <a:latin typeface="Narkisim" pitchFamily="34" charset="-79"/>
                <a:cs typeface="Narkisim" pitchFamily="34" charset="-79"/>
              </a:rPr>
              <a:t>תעריף החשמל במדינת ישראל</a:t>
            </a:r>
            <a:r>
              <a:rPr lang="he-IL" sz="2800" b="1" dirty="0" smtClean="0">
                <a:latin typeface="Narkisim" pitchFamily="34" charset="-79"/>
                <a:cs typeface="Narkisim" pitchFamily="34" charset="-79"/>
              </a:rPr>
              <a:t> </a:t>
            </a:r>
            <a:r>
              <a:rPr lang="he-IL" sz="1800" b="1" dirty="0" smtClean="0">
                <a:latin typeface="Narkisim" pitchFamily="34" charset="-79"/>
                <a:cs typeface="Narkisim" pitchFamily="34" charset="-79"/>
              </a:rPr>
              <a:t>(למי שאינו רוכש חשמל ישירות מיצרן חשמל פרטי) </a:t>
            </a:r>
            <a:r>
              <a:rPr lang="he-IL" sz="2800" b="1" dirty="0" smtClean="0">
                <a:latin typeface="Narkisim" pitchFamily="34" charset="-79"/>
                <a:cs typeface="Narkisim" pitchFamily="34" charset="-79"/>
              </a:rPr>
              <a:t>– אח</a:t>
            </a:r>
            <a:r>
              <a:rPr lang="he-IL" sz="2800" dirty="0" smtClean="0">
                <a:latin typeface="Narkisim" pitchFamily="34" charset="-79"/>
                <a:cs typeface="Narkisim" pitchFamily="34" charset="-79"/>
              </a:rPr>
              <a:t>יד לפי עקרון "בול הדואר";</a:t>
            </a:r>
          </a:p>
          <a:p>
            <a:pPr algn="just">
              <a:buFont typeface="Wingdings" pitchFamily="2" charset="2"/>
              <a:buChar char="§"/>
            </a:pPr>
            <a:r>
              <a:rPr lang="he-IL" sz="2800" b="1" dirty="0" smtClean="0">
                <a:latin typeface="Narkisim" pitchFamily="34" charset="-79"/>
                <a:cs typeface="Narkisim" pitchFamily="34" charset="-79"/>
              </a:rPr>
              <a:t>תעריפי תאגידי מים וביוב – עקרון "בול הדואר";</a:t>
            </a:r>
          </a:p>
          <a:p>
            <a:pPr algn="just">
              <a:buFont typeface="Wingdings" pitchFamily="2" charset="2"/>
              <a:buChar char="§"/>
            </a:pPr>
            <a:r>
              <a:rPr lang="he-IL" sz="2800" b="1" dirty="0" smtClean="0">
                <a:latin typeface="Narkisim" pitchFamily="34" charset="-79"/>
                <a:cs typeface="Narkisim" pitchFamily="34" charset="-79"/>
              </a:rPr>
              <a:t>לפני "תיקון 27" </a:t>
            </a:r>
            <a:r>
              <a:rPr lang="he-IL" sz="2800" dirty="0" smtClean="0">
                <a:latin typeface="Narkisim" pitchFamily="34" charset="-79"/>
                <a:cs typeface="Narkisim" pitchFamily="34" charset="-79"/>
              </a:rPr>
              <a:t>–</a:t>
            </a:r>
          </a:p>
          <a:p>
            <a:pPr lvl="1" algn="just">
              <a:buFont typeface="Wingdings" pitchFamily="2" charset="2"/>
              <a:buChar char="§"/>
            </a:pPr>
            <a:r>
              <a:rPr lang="he-IL" sz="2400" dirty="0" smtClean="0">
                <a:latin typeface="Narkisim" pitchFamily="34" charset="-79"/>
                <a:cs typeface="Narkisim" pitchFamily="34" charset="-79"/>
              </a:rPr>
              <a:t>מפיקים פרטיים ומפעלים משותפים – עלות הפקה + "היטל הפקה" = עלות מים להשקיה;</a:t>
            </a:r>
          </a:p>
          <a:p>
            <a:pPr lvl="1" algn="just">
              <a:buFont typeface="Wingdings" pitchFamily="2" charset="2"/>
              <a:buChar char="§"/>
            </a:pPr>
            <a:r>
              <a:rPr lang="he-IL" sz="2400" dirty="0" smtClean="0">
                <a:latin typeface="Narkisim" pitchFamily="34" charset="-79"/>
                <a:cs typeface="Narkisim" pitchFamily="34" charset="-79"/>
              </a:rPr>
              <a:t>צרכני 'מקורות' – תשלום לפי מחירי "תקנות";</a:t>
            </a:r>
          </a:p>
          <a:p>
            <a:pPr lvl="1" algn="just">
              <a:buFont typeface="Wingdings" pitchFamily="2" charset="2"/>
              <a:buChar char="§"/>
            </a:pPr>
            <a:r>
              <a:rPr lang="he-IL" sz="2400" dirty="0" smtClean="0">
                <a:latin typeface="Narkisim" pitchFamily="34" charset="-79"/>
                <a:cs typeface="Narkisim" pitchFamily="34" charset="-79"/>
              </a:rPr>
              <a:t>מתווה תעריפים למים שפירים שהיה אמור להגיע לכ-3 שקלים </a:t>
            </a:r>
            <a:r>
              <a:rPr lang="he-IL" sz="2400" dirty="0" err="1" smtClean="0">
                <a:latin typeface="Narkisim" pitchFamily="34" charset="-79"/>
                <a:cs typeface="Narkisim" pitchFamily="34" charset="-79"/>
              </a:rPr>
              <a:t>למ"ק</a:t>
            </a:r>
            <a:r>
              <a:rPr lang="he-IL" sz="2400" dirty="0" smtClean="0">
                <a:latin typeface="Narkisim" pitchFamily="34" charset="-79"/>
                <a:cs typeface="Narkisim" pitchFamily="34" charset="-79"/>
              </a:rPr>
              <a:t> מים שפירים;</a:t>
            </a:r>
          </a:p>
          <a:p>
            <a:pPr algn="just">
              <a:buFont typeface="Wingdings" pitchFamily="2" charset="2"/>
              <a:buChar char="§"/>
            </a:pPr>
            <a:r>
              <a:rPr lang="he-IL" sz="2800" b="1" dirty="0" smtClean="0">
                <a:latin typeface="Narkisim" pitchFamily="34" charset="-79"/>
                <a:cs typeface="Narkisim" pitchFamily="34" charset="-79"/>
              </a:rPr>
              <a:t>לאחר "תיקון 27" – השוואת תעריפי מים תוך הלאמה של כלי הפקת מים והעברתם לשליטת 'מקורות'.</a:t>
            </a:r>
          </a:p>
        </p:txBody>
      </p:sp>
      <p:pic>
        <p:nvPicPr>
          <p:cNvPr id="6150" name="Picture 5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34050"/>
            <a:ext cx="1331913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114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כותרת 1"/>
          <p:cNvSpPr>
            <a:spLocks noGrp="1"/>
          </p:cNvSpPr>
          <p:nvPr>
            <p:ph type="title"/>
          </p:nvPr>
        </p:nvSpPr>
        <p:spPr>
          <a:xfrm>
            <a:off x="520920" y="720606"/>
            <a:ext cx="8424936" cy="723528"/>
          </a:xfr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f" panose="00000500000000000000" pitchFamily="2" charset="-79"/>
                <a:cs typeface="+mn-cs"/>
              </a:rPr>
              <a:t>תיקון החקיקה יוביל להעברת של כ-300 </a:t>
            </a:r>
            <a:r>
              <a:rPr lang="he-IL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f" panose="00000500000000000000" pitchFamily="2" charset="-79"/>
                <a:cs typeface="+mn-cs"/>
              </a:rPr>
              <a:t>מלש"ח</a:t>
            </a:r>
            <a:r>
              <a:rPr lang="he-I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f" panose="00000500000000000000" pitchFamily="2" charset="-79"/>
                <a:cs typeface="+mn-cs"/>
              </a:rPr>
              <a:t> למשק המים</a:t>
            </a:r>
          </a:p>
        </p:txBody>
      </p:sp>
      <p:sp>
        <p:nvSpPr>
          <p:cNvPr id="17" name="מלבן מעוגל 16"/>
          <p:cNvSpPr/>
          <p:nvPr/>
        </p:nvSpPr>
        <p:spPr>
          <a:xfrm>
            <a:off x="5436096" y="1887014"/>
            <a:ext cx="2592288" cy="576064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ysClr val="windowText" lastClr="000000"/>
                </a:solidFill>
                <a:latin typeface="Alef" panose="00000500000000000000" pitchFamily="2" charset="-79"/>
              </a:rPr>
              <a:t>מפיקים </a:t>
            </a:r>
            <a:r>
              <a:rPr lang="he-IL" dirty="0" smtClean="0">
                <a:solidFill>
                  <a:sysClr val="windowText" lastClr="000000"/>
                </a:solidFill>
                <a:latin typeface="Alef" panose="00000500000000000000" pitchFamily="2" charset="-79"/>
              </a:rPr>
              <a:t>פרטיים</a:t>
            </a:r>
            <a:endParaRPr lang="he-IL" dirty="0">
              <a:solidFill>
                <a:sysClr val="windowText" lastClr="000000"/>
              </a:solidFill>
              <a:latin typeface="Alef" panose="00000500000000000000" pitchFamily="2" charset="-79"/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5850052" y="1444134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2000" b="1" dirty="0" smtClean="0">
                <a:solidFill>
                  <a:sysClr val="windowText" lastClr="000000"/>
                </a:solidFill>
                <a:latin typeface="Alef" panose="00000500000000000000" pitchFamily="2" charset="-79"/>
              </a:rPr>
              <a:t>המודל הקיים</a:t>
            </a:r>
            <a:endParaRPr lang="he-IL" sz="2000" b="1" dirty="0">
              <a:solidFill>
                <a:sysClr val="windowText" lastClr="000000"/>
              </a:solidFill>
              <a:latin typeface="Alef" panose="00000500000000000000" pitchFamily="2" charset="-79"/>
            </a:endParaRPr>
          </a:p>
        </p:txBody>
      </p:sp>
      <p:cxnSp>
        <p:nvCxnSpPr>
          <p:cNvPr id="9" name="מחבר ישר 8"/>
          <p:cNvCxnSpPr/>
          <p:nvPr/>
        </p:nvCxnSpPr>
        <p:spPr>
          <a:xfrm>
            <a:off x="4463988" y="1300408"/>
            <a:ext cx="0" cy="3784776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מלבן 18"/>
          <p:cNvSpPr/>
          <p:nvPr/>
        </p:nvSpPr>
        <p:spPr>
          <a:xfrm>
            <a:off x="1184419" y="1463505"/>
            <a:ext cx="22541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2000" b="1" dirty="0" smtClean="0">
                <a:solidFill>
                  <a:sysClr val="windowText" lastClr="000000"/>
                </a:solidFill>
                <a:latin typeface="Alef" panose="00000500000000000000" pitchFamily="2" charset="-79"/>
              </a:rPr>
              <a:t>תיקון החקיקה המוצע</a:t>
            </a:r>
            <a:endParaRPr lang="he-IL" sz="2000" b="1" dirty="0">
              <a:solidFill>
                <a:sysClr val="windowText" lastClr="000000"/>
              </a:solidFill>
              <a:latin typeface="Alef" panose="00000500000000000000" pitchFamily="2" charset="-79"/>
            </a:endParaRPr>
          </a:p>
        </p:txBody>
      </p:sp>
      <p:sp>
        <p:nvSpPr>
          <p:cNvPr id="12" name="חץ למטה 11"/>
          <p:cNvSpPr/>
          <p:nvPr/>
        </p:nvSpPr>
        <p:spPr>
          <a:xfrm>
            <a:off x="6489123" y="3226507"/>
            <a:ext cx="396044" cy="931749"/>
          </a:xfrm>
          <a:prstGeom prst="downArrow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>
              <a:latin typeface="Alef" panose="00000500000000000000" pitchFamily="2" charset="-79"/>
            </a:endParaRPr>
          </a:p>
        </p:txBody>
      </p:sp>
      <p:sp>
        <p:nvSpPr>
          <p:cNvPr id="22" name="מלבן מעוגל 21"/>
          <p:cNvSpPr/>
          <p:nvPr/>
        </p:nvSpPr>
        <p:spPr>
          <a:xfrm>
            <a:off x="5436096" y="4385235"/>
            <a:ext cx="2430180" cy="432048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>
                <a:solidFill>
                  <a:sysClr val="windowText" lastClr="000000"/>
                </a:solidFill>
                <a:latin typeface="Alef" panose="00000500000000000000" pitchFamily="2" charset="-79"/>
              </a:rPr>
              <a:t>אוצר     המדינה</a:t>
            </a:r>
            <a:endParaRPr lang="he-IL" dirty="0">
              <a:solidFill>
                <a:sysClr val="windowText" lastClr="000000"/>
              </a:solidFill>
              <a:latin typeface="Alef" panose="00000500000000000000" pitchFamily="2" charset="-79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850052" y="2633573"/>
            <a:ext cx="167418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>
                <a:latin typeface="Alef" panose="00000500000000000000" pitchFamily="2" charset="-79"/>
              </a:rPr>
              <a:t>היטל הפקה</a:t>
            </a:r>
          </a:p>
          <a:p>
            <a:pPr algn="ctr"/>
            <a:r>
              <a:rPr lang="he-IL" sz="1600" dirty="0" smtClean="0">
                <a:latin typeface="Alef" panose="00000500000000000000" pitchFamily="2" charset="-79"/>
              </a:rPr>
              <a:t>כ-300 </a:t>
            </a:r>
            <a:r>
              <a:rPr lang="he-IL" sz="1600" dirty="0" err="1" smtClean="0">
                <a:latin typeface="Alef" panose="00000500000000000000" pitchFamily="2" charset="-79"/>
              </a:rPr>
              <a:t>מלש"ח</a:t>
            </a:r>
            <a:endParaRPr lang="he-IL" sz="1600" dirty="0">
              <a:latin typeface="Alef" panose="00000500000000000000" pitchFamily="2" charset="-79"/>
            </a:endParaRPr>
          </a:p>
        </p:txBody>
      </p:sp>
      <p:sp>
        <p:nvSpPr>
          <p:cNvPr id="26" name="מלבן מעוגל 25"/>
          <p:cNvSpPr/>
          <p:nvPr/>
        </p:nvSpPr>
        <p:spPr>
          <a:xfrm>
            <a:off x="971600" y="1919886"/>
            <a:ext cx="2664296" cy="576064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>
                <a:solidFill>
                  <a:sysClr val="windowText" lastClr="000000"/>
                </a:solidFill>
                <a:latin typeface="Alef" panose="00000500000000000000" pitchFamily="2" charset="-79"/>
              </a:rPr>
              <a:t>מפיקים פרטיים</a:t>
            </a:r>
            <a:endParaRPr lang="he-IL" dirty="0">
              <a:solidFill>
                <a:sysClr val="windowText" lastClr="000000"/>
              </a:solidFill>
              <a:latin typeface="Alef" panose="00000500000000000000" pitchFamily="2" charset="-79"/>
            </a:endParaRPr>
          </a:p>
        </p:txBody>
      </p:sp>
      <p:sp>
        <p:nvSpPr>
          <p:cNvPr id="28" name="חץ למטה 27"/>
          <p:cNvSpPr/>
          <p:nvPr/>
        </p:nvSpPr>
        <p:spPr>
          <a:xfrm>
            <a:off x="1250631" y="3199602"/>
            <a:ext cx="396044" cy="879772"/>
          </a:xfrm>
          <a:prstGeom prst="downArrow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Alef" panose="00000500000000000000" pitchFamily="2" charset="-79"/>
            </a:endParaRPr>
          </a:p>
        </p:txBody>
      </p:sp>
      <p:sp>
        <p:nvSpPr>
          <p:cNvPr id="29" name="מלבן מעוגל 28"/>
          <p:cNvSpPr/>
          <p:nvPr/>
        </p:nvSpPr>
        <p:spPr>
          <a:xfrm>
            <a:off x="1043607" y="4407495"/>
            <a:ext cx="2394954" cy="432048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 smtClean="0">
                <a:solidFill>
                  <a:sysClr val="windowText" lastClr="000000"/>
                </a:solidFill>
                <a:latin typeface="Alef" panose="00000500000000000000" pitchFamily="2" charset="-79"/>
              </a:rPr>
              <a:t>משק המים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27584" y="2633572"/>
            <a:ext cx="124213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>
                <a:latin typeface="Alef" panose="00000500000000000000" pitchFamily="2" charset="-79"/>
              </a:rPr>
              <a:t>מחיר המים האחיד</a:t>
            </a:r>
            <a:endParaRPr lang="he-IL" sz="1600" dirty="0">
              <a:latin typeface="Alef" panose="00000500000000000000" pitchFamily="2" charset="-79"/>
            </a:endParaRPr>
          </a:p>
        </p:txBody>
      </p:sp>
      <p:sp>
        <p:nvSpPr>
          <p:cNvPr id="33" name="חץ למטה 32"/>
          <p:cNvSpPr/>
          <p:nvPr/>
        </p:nvSpPr>
        <p:spPr>
          <a:xfrm rot="10800000">
            <a:off x="2452901" y="3171018"/>
            <a:ext cx="396044" cy="805462"/>
          </a:xfrm>
          <a:prstGeom prst="downArrow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>
              <a:latin typeface="Alef" panose="00000500000000000000" pitchFamily="2" charset="-79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817492" y="2708920"/>
            <a:ext cx="124213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 smtClean="0">
                <a:latin typeface="Alef" panose="00000500000000000000" pitchFamily="2" charset="-79"/>
              </a:rPr>
              <a:t>עלות הפקה נורמטיבית שאינה תלויה מטרות </a:t>
            </a:r>
            <a:endParaRPr lang="he-IL" sz="1600" dirty="0">
              <a:latin typeface="Alef" panose="00000500000000000000" pitchFamily="2" charset="-79"/>
            </a:endParaRPr>
          </a:p>
        </p:txBody>
      </p:sp>
      <p:sp>
        <p:nvSpPr>
          <p:cNvPr id="35" name="מלבן מעוגל 34"/>
          <p:cNvSpPr/>
          <p:nvPr/>
        </p:nvSpPr>
        <p:spPr>
          <a:xfrm>
            <a:off x="520920" y="5106963"/>
            <a:ext cx="8246176" cy="1368152"/>
          </a:xfrm>
          <a:prstGeom prst="round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 smtClean="0">
                <a:latin typeface="Alef" panose="00000500000000000000" pitchFamily="2" charset="-79"/>
              </a:rPr>
              <a:t>תיקון החקיקה הוא הפלטפורמה להורדת תעריפי המים לצרכנים בכ-300 </a:t>
            </a:r>
            <a:r>
              <a:rPr lang="he-IL" dirty="0" err="1" smtClean="0">
                <a:latin typeface="Alef" panose="00000500000000000000" pitchFamily="2" charset="-79"/>
              </a:rPr>
              <a:t>מלש"ח</a:t>
            </a:r>
            <a:r>
              <a:rPr lang="he-IL" dirty="0" smtClean="0">
                <a:latin typeface="Alef" panose="00000500000000000000" pitchFamily="2" charset="-79"/>
              </a:rPr>
              <a:t> בשנה</a:t>
            </a:r>
          </a:p>
          <a:p>
            <a:pPr algn="ctr"/>
            <a:r>
              <a:rPr lang="he-IL" dirty="0" smtClean="0">
                <a:latin typeface="Alef" panose="00000500000000000000" pitchFamily="2" charset="-79"/>
              </a:rPr>
              <a:t>השקולים להפחתה בגובה המע"מ על מחיר המים בנוסף מגלמת הרפורמה ייעול מערך ההפקה ע"י הפרדת רישוי, ניתוק מטרות, סליקה ע"י מנהל מערכת </a:t>
            </a:r>
            <a:endParaRPr lang="he-IL" dirty="0">
              <a:latin typeface="Alef" panose="00000500000000000000" pitchFamily="2" charset="-79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40152" y="4115687"/>
            <a:ext cx="168441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5400" dirty="0" smtClean="0">
                <a:solidFill>
                  <a:srgbClr val="C00000"/>
                </a:solidFill>
                <a:latin typeface="Alef" panose="00000500000000000000" pitchFamily="2" charset="-79"/>
              </a:rPr>
              <a:t> </a:t>
            </a:r>
            <a:r>
              <a:rPr lang="en-US" sz="6000" dirty="0" smtClean="0">
                <a:solidFill>
                  <a:srgbClr val="C00000"/>
                </a:solidFill>
                <a:latin typeface="Alef" panose="00000500000000000000" pitchFamily="2" charset="-79"/>
              </a:rPr>
              <a:t>X </a:t>
            </a:r>
            <a:endParaRPr lang="he-IL" sz="5400" dirty="0">
              <a:solidFill>
                <a:srgbClr val="C00000"/>
              </a:solidFill>
              <a:latin typeface="Alef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718483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8" grpId="0" animBg="1"/>
      <p:bldP spid="29" grpId="0" animBg="1"/>
      <p:bldP spid="32" grpId="0"/>
      <p:bldP spid="33" grpId="0" animBg="1"/>
      <p:bldP spid="3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357158" y="214290"/>
            <a:ext cx="8229600" cy="1143000"/>
          </a:xfrm>
          <a:ln>
            <a:miter lim="800000"/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he-IL" sz="3600" dirty="0" smtClean="0">
                <a:latin typeface="Arial Unicode MS" pitchFamily="34" charset="-128"/>
                <a:ea typeface="Arial Unicode MS" pitchFamily="34" charset="-128"/>
                <a:cs typeface="Narkisim" pitchFamily="34" charset="-79"/>
              </a:rPr>
              <a:t>למה פשוט, אם אפשר מסובך ?</a:t>
            </a:r>
            <a:endParaRPr lang="en-US" sz="3600" dirty="0">
              <a:latin typeface="Arial Unicode MS" pitchFamily="34" charset="-128"/>
              <a:ea typeface="Arial Unicode MS" pitchFamily="34" charset="-128"/>
              <a:cs typeface="Narkisim" pitchFamily="34" charset="-79"/>
            </a:endParaRPr>
          </a:p>
        </p:txBody>
      </p:sp>
      <p:sp>
        <p:nvSpPr>
          <p:cNvPr id="614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50825" y="1500188"/>
            <a:ext cx="8353425" cy="478631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he-IL" sz="2800" dirty="0" smtClean="0">
                <a:latin typeface="Narkisim" pitchFamily="34" charset="-79"/>
                <a:cs typeface="Narkisim" pitchFamily="34" charset="-79"/>
              </a:rPr>
              <a:t>ניתן היה להגיע לעקרון של אחידות </a:t>
            </a:r>
            <a:r>
              <a:rPr lang="he-IL" sz="2800" dirty="0" err="1" smtClean="0">
                <a:latin typeface="Narkisim" pitchFamily="34" charset="-79"/>
                <a:cs typeface="Narkisim" pitchFamily="34" charset="-79"/>
              </a:rPr>
              <a:t>תעריפית</a:t>
            </a:r>
            <a:r>
              <a:rPr lang="he-IL" sz="2800" dirty="0" smtClean="0">
                <a:latin typeface="Narkisim" pitchFamily="34" charset="-79"/>
                <a:cs typeface="Narkisim" pitchFamily="34" charset="-79"/>
              </a:rPr>
              <a:t> ארצית באמצעות התאמת "היטלי ההפקה" והימנעות ממנגנונים מסובכים;</a:t>
            </a:r>
          </a:p>
          <a:p>
            <a:pPr algn="just">
              <a:buFont typeface="Wingdings" pitchFamily="2" charset="2"/>
              <a:buChar char="§"/>
            </a:pPr>
            <a:r>
              <a:rPr lang="he-IL" sz="2800" b="1" dirty="0" smtClean="0">
                <a:latin typeface="Narkisim" pitchFamily="34" charset="-79"/>
                <a:cs typeface="Narkisim" pitchFamily="34" charset="-79"/>
              </a:rPr>
              <a:t>תיקון 27 לחוק המים הינו מהלך המיטב עם קבוצת 'מקורות';</a:t>
            </a:r>
          </a:p>
          <a:p>
            <a:pPr algn="just">
              <a:buFont typeface="Wingdings" pitchFamily="2" charset="2"/>
              <a:buChar char="§"/>
            </a:pPr>
            <a:r>
              <a:rPr lang="he-IL" sz="2800" dirty="0" smtClean="0">
                <a:latin typeface="Narkisim" pitchFamily="34" charset="-79"/>
                <a:cs typeface="Narkisim" pitchFamily="34" charset="-79"/>
              </a:rPr>
              <a:t>היכולת לבצע מהלכים דוגמת "תיקון 27" הנה חלק מהשינויים העוברים על המשק הישראלי, ובכללם: ירידת קרנה של החקלאות והמגזר החקלאי;</a:t>
            </a:r>
          </a:p>
          <a:p>
            <a:pPr marL="0" indent="0" algn="just">
              <a:buNone/>
            </a:pPr>
            <a:endParaRPr lang="he-IL" sz="2800" b="1" dirty="0" smtClean="0">
              <a:latin typeface="Narkisim" pitchFamily="34" charset="-79"/>
              <a:cs typeface="Narkisim" pitchFamily="34" charset="-79"/>
            </a:endParaRPr>
          </a:p>
        </p:txBody>
      </p:sp>
      <p:pic>
        <p:nvPicPr>
          <p:cNvPr id="6150" name="Picture 5" descr="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34050"/>
            <a:ext cx="1331913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519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e-IL" dirty="0" smtClean="0"/>
              <a:t>סוגיות שונות 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b="1" dirty="0" smtClean="0"/>
              <a:t>מה קורה שיש מפיק שאינו ספק ? </a:t>
            </a:r>
          </a:p>
          <a:p>
            <a:r>
              <a:rPr lang="he-IL" sz="3100" b="1" dirty="0" smtClean="0"/>
              <a:t>שילוב של מים שאינם לחקלאות;</a:t>
            </a:r>
          </a:p>
          <a:p>
            <a:r>
              <a:rPr lang="he-IL" sz="3100" b="1" dirty="0" smtClean="0"/>
              <a:t>האם ניתן "להחזיר מפתחות" ולתת למונופול המים 'מקורות' אחריות לאספקת המים?</a:t>
            </a:r>
          </a:p>
          <a:p>
            <a:r>
              <a:rPr lang="he-IL" sz="3100" b="1" dirty="0" smtClean="0"/>
              <a:t>האם ניתן לקבוע אסטרטגיה אחידה? </a:t>
            </a:r>
            <a:endParaRPr lang="he-IL" sz="3100" b="1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5256584" cy="365125"/>
          </a:xfrm>
        </p:spPr>
        <p:txBody>
          <a:bodyPr/>
          <a:lstStyle/>
          <a:p>
            <a:r>
              <a:rPr lang="he-IL" dirty="0" smtClean="0"/>
              <a:t>עלמא יעוץ וניהול (י.א.) בע"מ </a:t>
            </a:r>
            <a:r>
              <a:rPr lang="en-US" dirty="0" smtClean="0"/>
              <a:t>www.alma-consulting.co.il </a:t>
            </a:r>
            <a:endParaRPr lang="he-IL" dirty="0"/>
          </a:p>
        </p:txBody>
      </p:sp>
      <p:pic>
        <p:nvPicPr>
          <p:cNvPr id="6" name="תמונה 5" descr="תיאור: logo0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165304"/>
            <a:ext cx="1190625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263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e-IL" dirty="0" smtClean="0"/>
              <a:t>עלות מוכרת לקידוחים </a:t>
            </a:r>
            <a:br>
              <a:rPr lang="he-IL" dirty="0" smtClean="0"/>
            </a:br>
            <a:r>
              <a:rPr lang="he-IL" sz="2200" dirty="0" smtClean="0"/>
              <a:t>(נכון ליולי 2017)</a:t>
            </a:r>
            <a:endParaRPr lang="he-IL" sz="2200" dirty="0"/>
          </a:p>
        </p:txBody>
      </p:sp>
      <p:pic>
        <p:nvPicPr>
          <p:cNvPr id="4" name="תמונה 3" descr="תיאור: logo02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165304"/>
            <a:ext cx="1190625" cy="4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1907704" y="6356350"/>
            <a:ext cx="5616624" cy="365125"/>
          </a:xfrm>
        </p:spPr>
        <p:txBody>
          <a:bodyPr/>
          <a:lstStyle/>
          <a:p>
            <a:r>
              <a:rPr lang="he-IL" dirty="0" smtClean="0"/>
              <a:t>עלמא יעוץ וניהול (י.א.) בע"מ </a:t>
            </a:r>
            <a:r>
              <a:rPr lang="en-US" dirty="0" smtClean="0"/>
              <a:t>www.alma-consulting.co.il </a:t>
            </a:r>
            <a:endParaRPr lang="he-IL" dirty="0"/>
          </a:p>
        </p:txBody>
      </p:sp>
      <p:sp>
        <p:nvSpPr>
          <p:cNvPr id="9" name="מציין מיקום של כותרת תחתונה 4"/>
          <p:cNvSpPr txBox="1">
            <a:spLocks/>
          </p:cNvSpPr>
          <p:nvPr/>
        </p:nvSpPr>
        <p:spPr>
          <a:xfrm>
            <a:off x="2060104" y="6508750"/>
            <a:ext cx="5616624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ct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mtClean="0"/>
              <a:t>עלמא יעוץ וניהול (י.א.) בע"מ </a:t>
            </a:r>
            <a:r>
              <a:rPr lang="en-US" smtClean="0"/>
              <a:t>www.alma-consulting.co.il </a:t>
            </a:r>
            <a:endParaRPr lang="he-IL" dirty="0"/>
          </a:p>
        </p:txBody>
      </p:sp>
      <p:sp>
        <p:nvSpPr>
          <p:cNvPr id="10" name="מציין מיקום של כותרת תחתונה 4"/>
          <p:cNvSpPr txBox="1">
            <a:spLocks/>
          </p:cNvSpPr>
          <p:nvPr/>
        </p:nvSpPr>
        <p:spPr>
          <a:xfrm>
            <a:off x="2212504" y="6661150"/>
            <a:ext cx="5616624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ct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mtClean="0"/>
              <a:t>עלמא יעוץ וניהול (י.א.) בע"מ </a:t>
            </a:r>
            <a:r>
              <a:rPr lang="en-US" smtClean="0"/>
              <a:t>www.alma-consulting.co.il </a:t>
            </a:r>
            <a:endParaRPr lang="he-IL" dirty="0"/>
          </a:p>
        </p:txBody>
      </p:sp>
      <p:pic>
        <p:nvPicPr>
          <p:cNvPr id="3" name="תמונה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4868911" y="1916832"/>
            <a:ext cx="13858029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83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he-IL" dirty="0" smtClean="0"/>
              <a:t>עלות מוכרת למים עיליים </a:t>
            </a:r>
            <a:br>
              <a:rPr lang="he-IL" dirty="0" smtClean="0"/>
            </a:br>
            <a:r>
              <a:rPr lang="he-IL" sz="3100" dirty="0" smtClean="0"/>
              <a:t>(יולי 2018)</a:t>
            </a:r>
            <a:endParaRPr lang="he-IL" sz="3100" dirty="0"/>
          </a:p>
        </p:txBody>
      </p:sp>
      <p:pic>
        <p:nvPicPr>
          <p:cNvPr id="4" name="תמונה 3" descr="תיאור: logo02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165304"/>
            <a:ext cx="1190625" cy="4953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מציין מיקום של כותרת תחתונה 4"/>
          <p:cNvSpPr txBox="1">
            <a:spLocks/>
          </p:cNvSpPr>
          <p:nvPr/>
        </p:nvSpPr>
        <p:spPr>
          <a:xfrm>
            <a:off x="2060104" y="6508750"/>
            <a:ext cx="5616624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ct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עלמא יעוץ וניהול (י.א.) בע"מ </a:t>
            </a:r>
            <a:r>
              <a:rPr lang="en-US" dirty="0" smtClean="0"/>
              <a:t>www.alma-consulting.co.il </a:t>
            </a:r>
            <a:endParaRPr lang="he-IL" dirty="0"/>
          </a:p>
        </p:txBody>
      </p:sp>
      <p:pic>
        <p:nvPicPr>
          <p:cNvPr id="3" name="תמונה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5656" y="1608451"/>
            <a:ext cx="5788472" cy="4799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72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1064</TotalTime>
  <Words>827</Words>
  <Application>Microsoft Office PowerPoint</Application>
  <PresentationFormat>‫הצגה על המסך (4:3)</PresentationFormat>
  <Paragraphs>124</Paragraphs>
  <Slides>16</Slides>
  <Notes>4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7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16</vt:i4>
      </vt:variant>
    </vt:vector>
  </HeadingPairs>
  <TitlesOfParts>
    <vt:vector size="24" baseType="lpstr">
      <vt:lpstr>Arial Unicode MS</vt:lpstr>
      <vt:lpstr>Alef</vt:lpstr>
      <vt:lpstr>Arial</vt:lpstr>
      <vt:lpstr>Calibri</vt:lpstr>
      <vt:lpstr>Narkisim</vt:lpstr>
      <vt:lpstr>Times New Roman</vt:lpstr>
      <vt:lpstr>Wingdings</vt:lpstr>
      <vt:lpstr>ערכת נושא Office</vt:lpstr>
      <vt:lpstr>"תיקון 27 לחוק המים" – היבטים כלכליים של הסכמי המים וקביעת העלויות</vt:lpstr>
      <vt:lpstr>הבהרות למצגת</vt:lpstr>
      <vt:lpstr>למרות הכול,  תיקון 27 שיפר את מצבם של החקלאים </vt:lpstr>
      <vt:lpstr>תיקון 27 לחוק המים – הלאמת אגודות המים הפרטיות תוך שימוש בכלים תעריפיים </vt:lpstr>
      <vt:lpstr>תיקון החקיקה יוביל להעברת של כ-300 מלש"ח למשק המים</vt:lpstr>
      <vt:lpstr>למה פשוט, אם אפשר מסובך ?</vt:lpstr>
      <vt:lpstr>סוגיות שונות </vt:lpstr>
      <vt:lpstr>עלות מוכרת לקידוחים  (נכון ליולי 2017)</vt:lpstr>
      <vt:lpstr>עלות מוכרת למים עיליים  (יולי 2018)</vt:lpstr>
      <vt:lpstr>כמויות מים שפירים בבסיס התחשיב</vt:lpstr>
      <vt:lpstr>אפליית מפיקי המים הפרטיים לעומת 'מקורות'</vt:lpstr>
      <vt:lpstr>אפליית מפיקים פרטיים </vt:lpstr>
      <vt:lpstr>השלכות ביטול "היטל ההפקה"</vt:lpstr>
      <vt:lpstr>היטל ההפקה – כרוניקה של מוות ידוע מראש</vt:lpstr>
      <vt:lpstr>הגדרת 'מונופולין' </vt:lpstr>
      <vt:lpstr>מסקנות ביניים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ניהול סיכונים מסחריים  מכוני טיהור שפכים</dc:title>
  <dc:creator>user</dc:creator>
  <cp:lastModifiedBy>malkar</cp:lastModifiedBy>
  <cp:revision>60</cp:revision>
  <dcterms:created xsi:type="dcterms:W3CDTF">2012-06-25T08:05:07Z</dcterms:created>
  <dcterms:modified xsi:type="dcterms:W3CDTF">2019-02-14T11:15:22Z</dcterms:modified>
</cp:coreProperties>
</file>