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מקטע ללא כותרת" id="{039680E8-E5EB-4F0A-AEF2-8DF3C34CC4E4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ezw@wwo.local" initials="e" lastIdx="1" clrIdx="0">
    <p:extLst>
      <p:ext uri="{19B8F6BF-5375-455C-9EA6-DF929625EA0E}">
        <p15:presenceInfo xmlns:p15="http://schemas.microsoft.com/office/powerpoint/2012/main" userId="S-1-5-21-147181360-1815638670-3985652108-1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A9C534E-5F5A-41CC-93BE-49EFA6325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xmlns="" id="{3A459572-5ACE-40EF-AA39-813222CC3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A41E258E-6619-475E-B0A1-F7DD82F1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7A2E519B-4F58-467F-8795-D2D82A041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2B0BEF0F-4299-4230-82B7-55B5F72F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586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8E5677B-7758-4B21-BEC4-61F94F3E7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65658BF6-8F2B-4A1F-AE5B-0166A4A8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80F16D31-E6D0-4BEF-8A03-A4C137764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0AE1733D-0FDD-4F96-B5FC-9B9D81859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CC485051-4F28-49E1-828E-2D986B73C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019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xmlns="" id="{41610220-2115-42E3-8E88-7F3E9EF38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xmlns="" id="{D494B13B-0278-4894-85E9-D342C9693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3174FE1-0ED4-4F5F-9550-E731AF1BA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1DDF375F-376D-4236-870A-AF78BF1C8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06386D9D-F9F9-4BA6-A9F5-9EB1AB07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086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DEB800A-370B-4F4A-BF17-308C3C341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52057B5-0CDE-4D90-A2A1-BEDF18B9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0426965-35C8-4B5F-9069-4AE7775A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2110F286-626B-4182-9112-07267B8E0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435CEFA7-BE57-4679-A82E-B47857ED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66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12876315-6C62-4A05-B3BF-B47AF0281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D7B4017B-3B12-40BC-95FE-F55D9ADBE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76485631-373F-443E-88BB-EC8C6E05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8AAA5272-1F54-4597-A53E-84F05B81F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86DC3BF8-5464-4B41-B87A-2714A238C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657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57A934A-E915-4150-B84A-322686B8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321EA56-023F-4EA4-A398-5AA14588BB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DC44ED7A-92E2-40BE-9395-57BB7DC42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311392AB-171D-4FEA-8000-4478966F4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04FC0502-2CA8-4338-99E8-DEE077619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5FC419AF-D1BF-42F1-851B-E4E33CD22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2678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9A1D4CB-C00A-41F6-A16F-50A67C868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89B65085-1AB7-4105-A5E8-73FA9B7B7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xmlns="" id="{49FC7A51-20D3-4F70-97A1-21E4BFD9C1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xmlns="" id="{BAD0BD22-20C0-420C-A9C8-3602DF361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xmlns="" id="{CF5E933E-D6D2-4B5F-A6B1-EEBA2E374C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xmlns="" id="{394A996A-D731-414F-9BB5-1F8BF0CA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xmlns="" id="{36E07888-9F1A-44B5-B5C6-F6F4B0B7C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xmlns="" id="{B181DB19-D9CF-4F6D-93C3-CA29E8071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0753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32B5A9D-7F3A-4E52-A399-030331D0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xmlns="" id="{3907A0D4-00F7-4FE6-9284-1D5C7E57D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xmlns="" id="{CAC15C44-CB99-4348-A213-AF3D890DF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xmlns="" id="{A9AD6963-DB19-40B6-8D4D-1B496B53A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02784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xmlns="" id="{834EB230-AC20-4B2D-9AF7-BC285348A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xmlns="" id="{B39BEDE7-10C6-4E42-A76E-EBFD9750D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xmlns="" id="{1D6EE7E8-22D9-4C14-9F61-5B9A3C3CD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931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19CF39A-1BCC-4114-AA3C-FA93115DA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00B4E9D8-499F-4A9C-8DBE-2E1627198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D6640938-B233-471D-80E2-053CBA5CC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B064BF3C-70A6-4B76-AD7C-F5401A7F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B43F8684-51DA-4663-A536-65B4487A5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421BA3EC-3105-4460-87A4-4AD1D0CDA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1447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9357213-B949-4D9F-B0DA-B5905F6F3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xmlns="" id="{A3B6565D-A1FA-423C-BC60-14F23F879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xmlns="" id="{F8608853-5D4E-49D4-9E3E-D27B1ED207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xmlns="" id="{17D51BB5-8380-4368-BC97-0ECE67A7B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xmlns="" id="{BF5CEB3A-F2C6-43CD-BAD6-C72213BBA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xmlns="" id="{3D11518D-8A2B-416B-83FF-E7BE0D238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00731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www.pikiwiki.org.il/index.php?action=gallery&amp;img_id=45466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9000"/>
            <a:lum/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xmlns="" id="{C85DA5D4-ACBE-4A70-8954-02DA3BA1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xmlns="" id="{E6192EE2-C97B-419E-A653-B131D55F5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xmlns="" id="{29718D67-B286-44FF-86B8-FC5BA503D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B005-A341-4DCF-928C-2AB71C8C283C}" type="datetimeFigureOut">
              <a:rPr lang="he-IL" smtClean="0"/>
              <a:t>י"ז/אדר ב/תשע"ט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xmlns="" id="{F5BD7A1F-DD22-4E79-90DF-448CCB0F31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xmlns="" id="{D616FD9F-7237-4A8A-AA31-6469C54A50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55992-B4E0-4E74-A819-FBAB0A59A2D0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8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yadaim.org.il/2013/12/%e2%80%ab%d7%94%d7%9e%d7%93%d7%a8%d7%99%d7%9a-%d7%94%d7%9e%d7%9c%d7%90-%d7%9c%d7%91%d7%a0%d7%99%d7%99%d7%aa-%d7%97%d7%95%d7%95%d7%aa-%d7%97%d7%9c%d7%95%d7%9f%e2%80%ac-%d7%94%d7%99%d7%93%d7%a8%d7%95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yadaim.org.il/2012/10/%D7%A9%D7%9C%D7%95%D7%A9%D7%AA-%D7%94-r-%D7%99%D7%9D-%D7%91%D7%9E%D7%99%D7%9D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9E%D7%97%D7%96%D7%95%D7%A8_%D7%94%D7%9E%D7%99%D7%9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commons.wikimedia.org/wiki/File:%D7%9B%D7%A0%D7%A8%D7%AA_%D7%9E%D7%9C%D7%90.png" TargetMode="External"/><Relationship Id="rId7" Type="http://schemas.openxmlformats.org/officeDocument/2006/relationships/hyperlink" Target="http://www.tapuz.co.il/blogs/viewEntry/216236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hyperlink" Target="https://he.wikipedia.org/wiki/%C3%97%C2%90%C3%97%C2%93%C3%97%C2%A8%C3%97%C2%99%C3%97%C2%9B%C3%97%C2%9C%C3%97%C2%95%C3%97%C2%AA_%C3%97%C2%91%C3%97%C2%AA%C3%97%C2%9C_%C3%97%C2%90%C3%97%C2%91%C3%97%C2%99%C3%97%C2%91" TargetMode="External"/><Relationship Id="rId5" Type="http://schemas.openxmlformats.org/officeDocument/2006/relationships/hyperlink" Target="https://he.wikipedia.org/wiki/%D7%91%D7%90%D7%A8_%D7%9E%D7%99%D7%9D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4.jpeg"/><Relationship Id="rId9" Type="http://schemas.openxmlformats.org/officeDocument/2006/relationships/hyperlink" Target="http://he.wikipedia.org/wiki/%D7%94%D7%92%D7%99%D7%97%D7%95%D7%9F_(%D7%AA%D7%90%D7%92%D7%99%D7%93)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en.wikipedia.org/wiki/Israeli_new_sheke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ckr.com/photos/shyb/5649100392" TargetMode="Externa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kiwiki.org.il/?action=gallery&amp;tag_id=6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9AEAD56D-9B3A-480D-8D4F-7C16D8341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600" y="1320800"/>
            <a:ext cx="9144000" cy="857074"/>
          </a:xfrm>
        </p:spPr>
        <p:txBody>
          <a:bodyPr>
            <a:normAutofit fontScale="90000"/>
          </a:bodyPr>
          <a:lstStyle/>
          <a:p>
            <a:r>
              <a:rPr lang="he-IL" dirty="0"/>
              <a:t>משק המים בישראל 2019</a:t>
            </a:r>
          </a:p>
        </p:txBody>
      </p:sp>
    </p:spTree>
    <p:extLst>
      <p:ext uri="{BB962C8B-B14F-4D97-AF65-F5344CB8AC3E}">
        <p14:creationId xmlns:p14="http://schemas.microsoft.com/office/powerpoint/2010/main" val="335286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201E875C-7873-4310-85B0-54E4A64E6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03201" y="0"/>
            <a:ext cx="1183639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383BBEF-39BF-4DBF-9544-86809912CCD7}"/>
              </a:ext>
            </a:extLst>
          </p:cNvPr>
          <p:cNvSpPr txBox="1"/>
          <p:nvPr/>
        </p:nvSpPr>
        <p:spPr>
          <a:xfrm>
            <a:off x="203201" y="6858000"/>
            <a:ext cx="11836398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3" tooltip="https://www.bayadaim.org.il/2013/12/%e2%80%ab%d7%94%d7%9e%d7%93%d7%a8%d7%99%d7%9a-%d7%94%d7%9e%d7%9c%d7%90-%d7%9c%d7%91%d7%a0%d7%99%d7%99%d7%aa-%d7%97%d7%95%d7%95%d7%aa-%d7%97%d7%9c%d7%95%d7%9f%e2%80%ac-%d7%94%d7%99%d7%93%d7%a8%d7%95/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4" tooltip="https://creativecommons.org/licenses/by-sa/3.0/"/>
              </a:rPr>
              <a:t>CC BY-SA</a:t>
            </a:r>
            <a:endParaRPr lang="he-IL" sz="90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9C79224-2705-4EE2-9411-8406E195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כמה עולה בקבוק מים 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BA02A42-81B1-4E32-8393-8A9C550E7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he-IL" dirty="0"/>
              <a:t> </a:t>
            </a:r>
            <a:r>
              <a:rPr lang="he-IL" b="1" dirty="0"/>
              <a:t>עלות של מי עין גדי כ 12 ₪ ל 12 ליטר </a:t>
            </a:r>
          </a:p>
          <a:p>
            <a:r>
              <a:rPr lang="he-IL" b="1" dirty="0"/>
              <a:t>מכאן שעולה לנו 1 ₪ לליטר</a:t>
            </a:r>
          </a:p>
          <a:p>
            <a:r>
              <a:rPr lang="he-IL" b="1" dirty="0"/>
              <a:t>מכאן ש 1,000 ₪ = ל 1 מ"ק </a:t>
            </a:r>
          </a:p>
          <a:p>
            <a:r>
              <a:rPr lang="he-IL" b="1" dirty="0"/>
              <a:t>מזכיר לכם שהתעריף  ל 1 מ"ק הוא 6.608 ₪ </a:t>
            </a:r>
          </a:p>
          <a:p>
            <a:endParaRPr lang="he-IL" b="1" dirty="0"/>
          </a:p>
          <a:p>
            <a:endParaRPr lang="he-IL" b="1" dirty="0"/>
          </a:p>
          <a:p>
            <a:r>
              <a:rPr lang="he-IL" b="1" dirty="0"/>
              <a:t>אז למה לקנות בקבוקי מים ?</a:t>
            </a:r>
          </a:p>
        </p:txBody>
      </p:sp>
    </p:spTree>
    <p:extLst>
      <p:ext uri="{BB962C8B-B14F-4D97-AF65-F5344CB8AC3E}">
        <p14:creationId xmlns:p14="http://schemas.microsoft.com/office/powerpoint/2010/main" val="2094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71D7F969-42F9-4E1D-A730-122519BF3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כמה צורך אדם לבית 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9B6001F-184E-49A1-9D42-159F13865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צריכה ממוצעת לאדם היא כ 150 ליטר ליממה </a:t>
            </a:r>
          </a:p>
          <a:p>
            <a:r>
              <a:rPr lang="he-IL" dirty="0"/>
              <a:t>שהם כ 4.5 מ"ק לחודש , כמות מוכרת היא 3.5 מ"ק לחודש .</a:t>
            </a:r>
          </a:p>
          <a:p>
            <a:endParaRPr lang="he-IL" dirty="0"/>
          </a:p>
          <a:p>
            <a:r>
              <a:rPr lang="he-IL" dirty="0"/>
              <a:t>סה"כ צריכה לבית של כ 500 מיליון מ"ק וההפרש של כ 360 מיליון מ"ק הוא לגינון הציבורי .</a:t>
            </a:r>
          </a:p>
        </p:txBody>
      </p:sp>
    </p:spTree>
    <p:extLst>
      <p:ext uri="{BB962C8B-B14F-4D97-AF65-F5344CB8AC3E}">
        <p14:creationId xmlns:p14="http://schemas.microsoft.com/office/powerpoint/2010/main" val="266957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FB0B5764-CDB7-4471-B945-0A7FCDD5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אז חסר מים או לא ?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xmlns="" id="{F6329F63-9D91-4FCA-BC94-1242079555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67855" y="1440873"/>
            <a:ext cx="11757889" cy="496692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52318D-DE19-4159-8D5E-89A5177859E5}"/>
              </a:ext>
            </a:extLst>
          </p:cNvPr>
          <p:cNvSpPr txBox="1"/>
          <p:nvPr/>
        </p:nvSpPr>
        <p:spPr>
          <a:xfrm>
            <a:off x="267855" y="6176963"/>
            <a:ext cx="11757889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3" tooltip="http://www.bayadaim.org.il/2012/10/%D7%A9%D7%9C%D7%95%D7%A9%D7%AA-%D7%94-r-%D7%99%D7%9D-%D7%91%D7%9E%D7%99%D7%9D/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4" tooltip="https://creativecommons.org/licenses/by-sa/3.0/"/>
              </a:rPr>
              <a:t>CC BY-SA</a:t>
            </a:r>
            <a:endParaRPr lang="he-IL" sz="900"/>
          </a:p>
        </p:txBody>
      </p:sp>
    </p:spTree>
    <p:extLst>
      <p:ext uri="{BB962C8B-B14F-4D97-AF65-F5344CB8AC3E}">
        <p14:creationId xmlns:p14="http://schemas.microsoft.com/office/powerpoint/2010/main" val="1579009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xmlns="" id="{4617B8F0-3A1B-4E79-B06A-FEB32F070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20073" y="133179"/>
            <a:ext cx="11813309" cy="64732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F8092B-E316-43DB-9A61-A1FB6847CF94}"/>
              </a:ext>
            </a:extLst>
          </p:cNvPr>
          <p:cNvSpPr txBox="1"/>
          <p:nvPr/>
        </p:nvSpPr>
        <p:spPr>
          <a:xfrm>
            <a:off x="4724400" y="4479798"/>
            <a:ext cx="2743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3" tooltip="https://he.wikipedia.org/wiki/%D7%9E%D7%97%D7%96%D7%95%D7%A8_%D7%94%D7%9E%D7%99%D7%9D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4" tooltip="https://creativecommons.org/licenses/by-sa/3.0/"/>
              </a:rPr>
              <a:t>CC BY-SA</a:t>
            </a:r>
            <a:endParaRPr lang="he-IL" sz="900"/>
          </a:p>
        </p:txBody>
      </p:sp>
    </p:spTree>
    <p:extLst>
      <p:ext uri="{BB962C8B-B14F-4D97-AF65-F5344CB8AC3E}">
        <p14:creationId xmlns:p14="http://schemas.microsoft.com/office/powerpoint/2010/main" val="2510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404C2535-7FD9-473E-B4FC-64A2212CB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מקורות המים בישראל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C6A767B9-3BF5-41A8-8238-DD43FDD8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1413164"/>
            <a:ext cx="11859491" cy="5181599"/>
          </a:xfrm>
        </p:spPr>
        <p:txBody>
          <a:bodyPr/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מים שפירים</a:t>
            </a:r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מים אחרים </a:t>
            </a:r>
          </a:p>
        </p:txBody>
      </p:sp>
      <p:pic>
        <p:nvPicPr>
          <p:cNvPr id="4" name="מציין מיקום תוכן 4">
            <a:extLst>
              <a:ext uri="{FF2B5EF4-FFF2-40B4-BE49-F238E27FC236}">
                <a16:creationId xmlns:a16="http://schemas.microsoft.com/office/drawing/2014/main" xmlns="" id="{CE852B27-DB99-4A33-84E4-A1D4648149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426958" y="1736420"/>
            <a:ext cx="1559091" cy="2228418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1ADCA5D9-7E0C-475D-8D61-9EDBEDCDD5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502824" y="1807382"/>
            <a:ext cx="2781993" cy="2086495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xmlns="" id="{412F8CA4-18A0-48E4-9D98-96E9A8A0B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801592" y="1993379"/>
            <a:ext cx="2667000" cy="171450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xmlns="" id="{E5B67AF1-E9A3-4C6A-B284-A51911EA13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915324" y="4271498"/>
            <a:ext cx="3326824" cy="1596890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6A175A68-04C9-4DB1-A441-08DA27F370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5273041" y="4236975"/>
            <a:ext cx="3175000" cy="1596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063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8842918E-CC35-4BE6-A57B-D955EC450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כמה.... ?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1EF8B34C-C356-4860-9867-DE2EAF185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כמה גשם יורד ?</a:t>
            </a:r>
          </a:p>
          <a:p>
            <a:r>
              <a:rPr lang="he-IL" dirty="0"/>
              <a:t>כמה נשאר לנו ?</a:t>
            </a:r>
          </a:p>
          <a:p>
            <a:r>
              <a:rPr lang="he-IL" dirty="0"/>
              <a:t>כמה נותנת לנו ההתפלה ?</a:t>
            </a:r>
          </a:p>
          <a:p>
            <a:r>
              <a:rPr lang="he-IL" dirty="0"/>
              <a:t>כמה לוקח משק הבית ?</a:t>
            </a:r>
          </a:p>
          <a:p>
            <a:r>
              <a:rPr lang="he-IL" dirty="0"/>
              <a:t>כמה לוקחת התעשייה ?</a:t>
            </a:r>
          </a:p>
          <a:p>
            <a:r>
              <a:rPr lang="he-IL" dirty="0"/>
              <a:t>כמה לוקחת החקלאות ?</a:t>
            </a:r>
          </a:p>
          <a:p>
            <a:r>
              <a:rPr lang="he-IL" dirty="0"/>
              <a:t>כמה עולה לנו המים ? לחקלאות , לבית ,לעיר </a:t>
            </a:r>
          </a:p>
          <a:p>
            <a:r>
              <a:rPr lang="he-IL" dirty="0"/>
              <a:t>כמה עולה בקבוק מים ?</a:t>
            </a:r>
          </a:p>
          <a:p>
            <a:pPr marL="0" indent="0">
              <a:buNone/>
            </a:pPr>
            <a:endParaRPr lang="he-IL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0106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AF1B4DC5-CEA8-4A5B-8BF8-7BDB75FEA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564"/>
            <a:ext cx="11150600" cy="5881399"/>
          </a:xfrm>
        </p:spPr>
        <p:txBody>
          <a:bodyPr/>
          <a:lstStyle/>
          <a:p>
            <a:endParaRPr lang="he-IL" dirty="0"/>
          </a:p>
          <a:p>
            <a:r>
              <a:rPr lang="he-IL" dirty="0"/>
              <a:t>כמויות גשמים : </a:t>
            </a:r>
          </a:p>
          <a:p>
            <a:pPr marL="0" indent="0">
              <a:buNone/>
            </a:pPr>
            <a:r>
              <a:rPr lang="he-IL" b="1" dirty="0"/>
              <a:t>כמה מים יורדים מהשמיים? </a:t>
            </a:r>
            <a:br>
              <a:rPr lang="he-IL" b="1" dirty="0"/>
            </a:br>
            <a:r>
              <a:rPr lang="he-IL" dirty="0"/>
              <a:t> </a:t>
            </a:r>
            <a:br>
              <a:rPr lang="he-IL" dirty="0"/>
            </a:br>
            <a:r>
              <a:rPr lang="he-IL" dirty="0"/>
              <a:t>בשנה ממוצעת בישראל יורדים גשמים בכמות של כ- 7 מיליארד מ"ק (מ"ק אחד שווה 1000 ליטר). אבל מתוך הכמות הזאת פחות משליש נאסף במאגרי המים העיליים (אגמים) והתחתיים (מי תהום). רוב המים (כ-70%) מתאדים או נספגים בצמחייה, רבע מהכמות מחלחלת למי התהום, והשאר (חלק קטן מאד – רק 5%) זורם בנחלים. </a:t>
            </a:r>
          </a:p>
          <a:p>
            <a:r>
              <a:rPr lang="he-IL" dirty="0"/>
              <a:t>2.3 מיליארד מחלחלים למי תהום ולמאגרי מים קטנים וגדולים  </a:t>
            </a:r>
            <a:r>
              <a:rPr lang="he-IL" b="1" u="sng" dirty="0"/>
              <a:t>המים הללו אינם זמינים לשימוש </a:t>
            </a:r>
            <a:r>
              <a:rPr lang="he-IL" b="1" u="sng" dirty="0" err="1"/>
              <a:t>מיידי</a:t>
            </a:r>
            <a:r>
              <a:rPr lang="he-IL" b="1" u="sng" dirty="0"/>
              <a:t>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45567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67050366-7427-4D38-9DC8-A8BF5427C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כמה נשאר לנו ?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D0F01B06-21A6-4217-89CD-B21D766D5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הדרך שלנו להגיע למים העילאיים ( כינרת , נחל הדן ) והתחתיים ( אקוויפר החוף ואקוויפר ההר ) היא באמצעות שאיבה .</a:t>
            </a:r>
          </a:p>
          <a:p>
            <a:r>
              <a:rPr lang="he-IL" dirty="0"/>
              <a:t>היקף השאיבה </a:t>
            </a:r>
            <a:r>
              <a:rPr lang="he-IL" dirty="0" err="1"/>
              <a:t>מהאקוופירים</a:t>
            </a:r>
            <a:r>
              <a:rPr lang="he-IL" dirty="0"/>
              <a:t> היא של כ 500   מיליון מ"ק בשנה </a:t>
            </a:r>
          </a:p>
          <a:p>
            <a:r>
              <a:rPr lang="he-IL" dirty="0"/>
              <a:t>נוסיף לזה מנחלים עוד                     כ 200   מיליון מ"ק בשנה</a:t>
            </a:r>
          </a:p>
          <a:p>
            <a:r>
              <a:rPr lang="he-IL" dirty="0"/>
              <a:t>התפלה                                         </a:t>
            </a:r>
            <a:r>
              <a:rPr lang="he-IL" u="sng" dirty="0"/>
              <a:t>כ 600   </a:t>
            </a:r>
            <a:r>
              <a:rPr lang="he-IL" dirty="0"/>
              <a:t>מיליון מ"ק בשנה  </a:t>
            </a:r>
          </a:p>
          <a:p>
            <a:r>
              <a:rPr lang="he-IL" b="1" dirty="0"/>
              <a:t>סה"כ מים שפירים                        כ 1,300 מיליון מ"ק בשנה 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2748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EED59C2F-F790-47BE-BC96-14DF60032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כמה אנחנו צריכים 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2740BED6-14A5-4843-A4C9-C81800719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היקף צריכת המים מכל הסוגים בישראל הוא של כ 2,200 מיליון מ"ק בשנה </a:t>
            </a:r>
          </a:p>
          <a:p>
            <a:r>
              <a:rPr lang="he-IL" dirty="0"/>
              <a:t>משק הבית   כ 860 מיליון מ"ק </a:t>
            </a:r>
          </a:p>
          <a:p>
            <a:r>
              <a:rPr lang="he-IL" dirty="0"/>
              <a:t>תעשייה       כ 200 מיליון מ"ק </a:t>
            </a:r>
          </a:p>
          <a:p>
            <a:r>
              <a:rPr lang="he-IL" dirty="0"/>
              <a:t>החקלאות    כ  1,100 מיליון מ"ק  = </a:t>
            </a:r>
            <a:r>
              <a:rPr lang="he-IL" sz="2400" dirty="0"/>
              <a:t>( 400 מיליון שפירים + 500 מיליון קולחים +                          </a:t>
            </a:r>
          </a:p>
          <a:p>
            <a:r>
              <a:rPr lang="he-IL" sz="2400" dirty="0"/>
              <a:t>                                                             200 מיליון מי שיטפונות ומים מליחים )  </a:t>
            </a:r>
          </a:p>
          <a:p>
            <a:r>
              <a:rPr lang="he-IL" dirty="0"/>
              <a:t>הטבע         </a:t>
            </a:r>
            <a:r>
              <a:rPr lang="he-IL" u="sng" dirty="0"/>
              <a:t>כ 40 מיליון   מ"ק </a:t>
            </a:r>
          </a:p>
          <a:p>
            <a:r>
              <a:rPr lang="he-IL" dirty="0"/>
              <a:t>סה"כ          כ 2,200 מיליון מ"ק </a:t>
            </a:r>
          </a:p>
        </p:txBody>
      </p:sp>
    </p:spTree>
    <p:extLst>
      <p:ext uri="{BB962C8B-B14F-4D97-AF65-F5344CB8AC3E}">
        <p14:creationId xmlns:p14="http://schemas.microsoft.com/office/powerpoint/2010/main" val="3123527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15BB432-3B01-4E7F-9658-D8EF064A6B67}"/>
              </a:ext>
            </a:extLst>
          </p:cNvPr>
          <p:cNvSpPr txBox="1"/>
          <p:nvPr/>
        </p:nvSpPr>
        <p:spPr>
          <a:xfrm>
            <a:off x="277091" y="6858000"/>
            <a:ext cx="1170247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2" tooltip="https://en.wikipedia.org/wiki/Israeli_new_shekel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3" tooltip="https://creativecommons.org/licenses/by-sa/3.0/"/>
              </a:rPr>
              <a:t>CC BY-SA</a:t>
            </a:r>
            <a:endParaRPr lang="he-IL" sz="90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5D5B4D1E-70F9-42DB-B87E-A7772277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8875"/>
          </a:xfrm>
        </p:spPr>
        <p:txBody>
          <a:bodyPr/>
          <a:lstStyle/>
          <a:p>
            <a:r>
              <a:rPr lang="he-IL" dirty="0"/>
              <a:t>כמה עולה לנו לבית ?   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6F66FDF9-0E67-44F9-91C6-BC08C9746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652963"/>
          </a:xfrm>
        </p:spPr>
        <p:txBody>
          <a:bodyPr>
            <a:normAutofit fontScale="85000" lnSpcReduction="20000"/>
          </a:bodyPr>
          <a:lstStyle/>
          <a:p>
            <a:r>
              <a:rPr lang="he-IL" b="1" dirty="0"/>
              <a:t>עלות המים למנהל התאגיד העירוני :</a:t>
            </a:r>
          </a:p>
          <a:p>
            <a:r>
              <a:rPr lang="he-IL" dirty="0"/>
              <a:t>ממוצע של 2.5 ₪ </a:t>
            </a:r>
            <a:r>
              <a:rPr lang="he-IL" dirty="0" err="1"/>
              <a:t>למ"ק</a:t>
            </a:r>
            <a:r>
              <a:rPr lang="he-IL" dirty="0"/>
              <a:t>  רכישת מים ממקורות </a:t>
            </a:r>
          </a:p>
          <a:p>
            <a:endParaRPr lang="he-IL" dirty="0"/>
          </a:p>
          <a:p>
            <a:r>
              <a:rPr lang="he-IL" b="1" dirty="0"/>
              <a:t> עלות המים לאזרח כולל עלויות הביוב :</a:t>
            </a:r>
          </a:p>
          <a:p>
            <a:r>
              <a:rPr lang="he-IL" dirty="0"/>
              <a:t>תעריף מוכר :6.608 ₪ </a:t>
            </a:r>
            <a:r>
              <a:rPr lang="he-IL" dirty="0" err="1"/>
              <a:t>למ"ק</a:t>
            </a:r>
            <a:r>
              <a:rPr lang="he-IL" dirty="0"/>
              <a:t> עד צריכה של 3.5 מ"ק בחודש לאדם</a:t>
            </a:r>
          </a:p>
          <a:p>
            <a:r>
              <a:rPr lang="he-IL" dirty="0"/>
              <a:t>מעל התעריף המוכר :12.443ש"ח </a:t>
            </a:r>
            <a:r>
              <a:rPr lang="he-IL" dirty="0" err="1"/>
              <a:t>למ"ק</a:t>
            </a:r>
            <a:r>
              <a:rPr lang="he-IL" dirty="0"/>
              <a:t> מעל צריכה של 3.5 מ"ק חודש ...</a:t>
            </a:r>
          </a:p>
          <a:p>
            <a:endParaRPr lang="he-IL" dirty="0"/>
          </a:p>
          <a:p>
            <a:r>
              <a:rPr lang="he-IL" b="1" dirty="0"/>
              <a:t>עלות המים לראש העיר לצרכי גינון :</a:t>
            </a:r>
          </a:p>
          <a:p>
            <a:r>
              <a:rPr lang="he-IL" dirty="0"/>
              <a:t>תעריף מוכר : 6.931 ₪ </a:t>
            </a:r>
            <a:r>
              <a:rPr lang="he-IL" dirty="0" err="1"/>
              <a:t>למ"ק</a:t>
            </a:r>
            <a:r>
              <a:rPr lang="he-IL" dirty="0"/>
              <a:t> </a:t>
            </a:r>
          </a:p>
          <a:p>
            <a:r>
              <a:rPr lang="he-IL" dirty="0"/>
              <a:t>מעל התעריף המוכר :10.397 ₪ </a:t>
            </a:r>
            <a:r>
              <a:rPr lang="he-IL" dirty="0" err="1"/>
              <a:t>למ"ק</a:t>
            </a:r>
            <a:r>
              <a:rPr lang="he-IL" dirty="0"/>
              <a:t> </a:t>
            </a:r>
          </a:p>
          <a:p>
            <a:endParaRPr lang="he-IL" b="1" dirty="0"/>
          </a:p>
          <a:p>
            <a:r>
              <a:rPr lang="he-IL" b="1" dirty="0"/>
              <a:t>כל המחירים כוללים מע"מ</a:t>
            </a:r>
          </a:p>
          <a:p>
            <a:endParaRPr lang="he-IL" dirty="0"/>
          </a:p>
          <a:p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xmlns="" id="{8C77C4C2-1E0E-461F-89B7-A1052D0DA5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2922695" y="48714"/>
            <a:ext cx="1563307" cy="15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xmlns="" id="{2649C8A0-EDB6-44FE-989D-6C66463BF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1" y="0"/>
            <a:ext cx="1220054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8A87E4-8058-4308-9F48-22D08FB37011}"/>
              </a:ext>
            </a:extLst>
          </p:cNvPr>
          <p:cNvSpPr txBox="1"/>
          <p:nvPr/>
        </p:nvSpPr>
        <p:spPr>
          <a:xfrm>
            <a:off x="175491" y="6635750"/>
            <a:ext cx="11905673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900">
                <a:hlinkClick r:id="rId3" tooltip="http://www.pikiwiki.org.il/?action=gallery&amp;tag_id=6"/>
              </a:rPr>
              <a:t>תמונה זו</a:t>
            </a:r>
            <a:r>
              <a:rPr lang="he-IL" sz="900"/>
              <a:t> מאת מחבר לא ידוע ניתן ברשיון במסגרת </a:t>
            </a:r>
            <a:r>
              <a:rPr lang="he-IL" sz="900">
                <a:hlinkClick r:id="rId4" tooltip="https://creativecommons.org/licenses/by/3.0/"/>
              </a:rPr>
              <a:t>CC BY</a:t>
            </a:r>
            <a:endParaRPr lang="he-IL" sz="900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xmlns="" id="{A615BBC2-EA3E-4462-87CB-802CC4FC3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כמה עולים המים לחקלאות ?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xmlns="" id="{9D48F83D-0254-42B7-8B47-21E6D56B4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6697"/>
            <a:ext cx="10515600" cy="3500265"/>
          </a:xfrm>
        </p:spPr>
        <p:txBody>
          <a:bodyPr/>
          <a:lstStyle/>
          <a:p>
            <a:r>
              <a:rPr lang="he-IL" dirty="0"/>
              <a:t>תעריפי המים לחקלאות :</a:t>
            </a:r>
          </a:p>
          <a:p>
            <a:r>
              <a:rPr lang="he-IL" dirty="0"/>
              <a:t>מוכר : 1.83 ₪ </a:t>
            </a:r>
            <a:r>
              <a:rPr lang="he-IL" dirty="0" err="1"/>
              <a:t>למ"ק</a:t>
            </a:r>
            <a:r>
              <a:rPr lang="he-IL" dirty="0"/>
              <a:t> </a:t>
            </a:r>
          </a:p>
          <a:p>
            <a:r>
              <a:rPr lang="he-IL" dirty="0"/>
              <a:t>מעל לכמות המוכרת :2.84 ₪ </a:t>
            </a:r>
            <a:r>
              <a:rPr lang="he-IL" dirty="0" err="1"/>
              <a:t>למ"ק</a:t>
            </a:r>
            <a:r>
              <a:rPr lang="he-IL" dirty="0"/>
              <a:t> </a:t>
            </a:r>
          </a:p>
          <a:p>
            <a:endParaRPr lang="he-IL" dirty="0"/>
          </a:p>
          <a:p>
            <a:r>
              <a:rPr lang="he-IL" dirty="0"/>
              <a:t>הכמות המוכרת נקבעת על פי הקצאות המים שנותן משרד החקלאות </a:t>
            </a:r>
          </a:p>
        </p:txBody>
      </p:sp>
    </p:spTree>
    <p:extLst>
      <p:ext uri="{BB962C8B-B14F-4D97-AF65-F5344CB8AC3E}">
        <p14:creationId xmlns:p14="http://schemas.microsoft.com/office/powerpoint/2010/main" val="215111487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442</Words>
  <Application>Microsoft Office PowerPoint</Application>
  <PresentationFormat>מסך רחב</PresentationFormat>
  <Paragraphs>74</Paragraphs>
  <Slides>12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ערכת נושא Office</vt:lpstr>
      <vt:lpstr>משק המים בישראל 2019</vt:lpstr>
      <vt:lpstr>מצגת של PowerPoint</vt:lpstr>
      <vt:lpstr>מקורות המים בישראל</vt:lpstr>
      <vt:lpstr>כמה.... ? </vt:lpstr>
      <vt:lpstr>מצגת של PowerPoint</vt:lpstr>
      <vt:lpstr>כמה נשאר לנו ? </vt:lpstr>
      <vt:lpstr>כמה אנחנו צריכים ?</vt:lpstr>
      <vt:lpstr>כמה עולה לנו לבית ?    </vt:lpstr>
      <vt:lpstr>כמה עולים המים לחקלאות ?</vt:lpstr>
      <vt:lpstr>כמה עולה בקבוק מים ?</vt:lpstr>
      <vt:lpstr>כמה צורך אדם לבית ?</vt:lpstr>
      <vt:lpstr>אז חסר מים או לא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erezw@wwo.local</dc:creator>
  <cp:lastModifiedBy>malkar</cp:lastModifiedBy>
  <cp:revision>18</cp:revision>
  <dcterms:created xsi:type="dcterms:W3CDTF">2019-01-02T09:44:10Z</dcterms:created>
  <dcterms:modified xsi:type="dcterms:W3CDTF">2019-03-24T06:28:11Z</dcterms:modified>
</cp:coreProperties>
</file>