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66" r:id="rId5"/>
    <p:sldId id="267" r:id="rId6"/>
    <p:sldId id="262" r:id="rId7"/>
    <p:sldId id="263" r:id="rId8"/>
    <p:sldId id="269" r:id="rId9"/>
    <p:sldId id="293" r:id="rId10"/>
    <p:sldId id="294" r:id="rId11"/>
    <p:sldId id="292" r:id="rId12"/>
  </p:sldIdLst>
  <p:sldSz cx="9144000" cy="6858000" type="screen4x3"/>
  <p:notesSz cx="6858000" cy="91440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3399"/>
    <a:srgbClr val="008000"/>
    <a:srgbClr val="CC0066"/>
    <a:srgbClr val="006600"/>
    <a:srgbClr val="CC0000"/>
    <a:srgbClr val="CCFF99"/>
    <a:srgbClr val="EBF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4380"/>
    <p:restoredTop sz="94660"/>
  </p:normalViewPr>
  <p:slideViewPr>
    <p:cSldViewPr>
      <p:cViewPr varScale="1">
        <p:scale>
          <a:sx n="94" d="100"/>
          <a:sy n="94" d="100"/>
        </p:scale>
        <p:origin x="1292" y="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noProof="0" smtClean="0"/>
              <a:t>לחץ כדי לערוך סגנונות טקסט של תבנית בסיס</a:t>
            </a:r>
            <a:endParaRPr lang="en-US" altLang="he-IL" noProof="0" smtClean="0"/>
          </a:p>
          <a:p>
            <a:pPr lvl="1"/>
            <a:r>
              <a:rPr lang="he-IL" altLang="he-IL" noProof="0" smtClean="0"/>
              <a:t>רמה שנייה</a:t>
            </a:r>
            <a:endParaRPr lang="en-US" altLang="he-IL" noProof="0" smtClean="0"/>
          </a:p>
          <a:p>
            <a:pPr lvl="2"/>
            <a:r>
              <a:rPr lang="he-IL" altLang="he-IL" noProof="0" smtClean="0"/>
              <a:t>רמה שלישית</a:t>
            </a:r>
            <a:endParaRPr lang="en-US" altLang="he-IL" noProof="0" smtClean="0"/>
          </a:p>
          <a:p>
            <a:pPr lvl="3"/>
            <a:r>
              <a:rPr lang="he-IL" altLang="he-IL" noProof="0" smtClean="0"/>
              <a:t>רמה רביעית</a:t>
            </a:r>
            <a:endParaRPr lang="en-US" altLang="he-IL" noProof="0" smtClean="0"/>
          </a:p>
          <a:p>
            <a:pPr lvl="4"/>
            <a:r>
              <a:rPr lang="he-IL" altLang="he-IL" noProof="0" smtClean="0"/>
              <a:t>רמה חמישית</a:t>
            </a:r>
            <a:endParaRPr lang="en-US" altLang="he-IL" noProof="0" smtClean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/>
            </a:lvl1pPr>
          </a:lstStyle>
          <a:p>
            <a:pPr>
              <a:defRPr/>
            </a:pPr>
            <a:fld id="{684E957C-4E78-4D36-9979-75D6E50C7024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503843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E85D25D1-1373-4B70-9764-5F948A452F44}" type="slidenum">
              <a:rPr lang="he-IL" altLang="he-IL" smtClean="0"/>
              <a:pPr algn="l">
                <a:spcBef>
                  <a:spcPct val="0"/>
                </a:spcBef>
              </a:pPr>
              <a:t>1</a:t>
            </a:fld>
            <a:endParaRPr lang="en-US" altLang="he-IL" smtClean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he-IL" smtClean="0"/>
          </a:p>
        </p:txBody>
      </p:sp>
    </p:spTree>
    <p:extLst>
      <p:ext uri="{BB962C8B-B14F-4D97-AF65-F5344CB8AC3E}">
        <p14:creationId xmlns:p14="http://schemas.microsoft.com/office/powerpoint/2010/main" val="3277651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51C67-6967-46D0-96F4-E2F40B7B993A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79733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22FBB-B2E7-48A3-9824-4A8917630A11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50864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3B5B7-33A9-41FF-A308-AF27AE773AD4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92491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C06AE-BD1D-4C40-AF4B-05F0EF55FF62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54829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91D72-28C2-4725-8BAD-9F5C255DFC62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39196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4F89B-DF5C-4D76-BF90-0E046235EAE2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9670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BF753-8B26-4D73-8A36-E0BF25F3F1FC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25683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647E-A907-435F-9A6B-B145A31A0201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327468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70AD-FEE5-4F07-9B40-C30FB0875A46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31268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0D4B0-F680-4F73-ADA7-17DBEA5745A2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63102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B7084-F5EE-4C00-8896-B375AAF681C0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62840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/>
            </a:lvl1pPr>
          </a:lstStyle>
          <a:p>
            <a:pPr>
              <a:defRPr/>
            </a:pPr>
            <a:fld id="{A89028D5-E950-4136-96C0-E316F73A457A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07950" y="1773238"/>
            <a:ext cx="8893175" cy="42481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1"/>
            <a:r>
              <a:rPr lang="he-IL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 חיבור משאבות בטור ובמקביל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epres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51500" cy="337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6" name="Picture 4" descr="Interfer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463"/>
            <a:ext cx="5586413" cy="328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6784975" y="0"/>
            <a:ext cx="23590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he-IL" altLang="he-IL" sz="280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קצת הידרולוגיה...</a:t>
            </a: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5795963" y="1412875"/>
            <a:ext cx="30654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he-IL" altLang="he-IL" sz="2400" b="1">
                <a:solidFill>
                  <a:srgbClr val="0070C0"/>
                </a:solidFill>
                <a:latin typeface="Calibri" panose="020F0502020204030204" pitchFamily="34" charset="0"/>
              </a:rPr>
              <a:t>הפעלת קידוח יוצרת קונוס שפילה סביב הקידוח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867400" y="3767138"/>
            <a:ext cx="306546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he-IL" altLang="he-IL" sz="2400" b="1">
                <a:solidFill>
                  <a:srgbClr val="0070C0"/>
                </a:solidFill>
                <a:latin typeface="Calibri" panose="020F0502020204030204" pitchFamily="34" charset="0"/>
              </a:rPr>
              <a:t>חשוב להקפיד לא למקם שני קידוחים מאותו אקוויפר בסמוך זה לזה על מנת שקונוס השפילה שלהם לא ישפיע אחד על השני ויפגע בתפוקה של שניהם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b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0" y="188913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36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מדוע לחבר משאבות בטור או במקביל ?</a:t>
            </a:r>
            <a:endParaRPr lang="en-US" altLang="he-IL" sz="3600" b="1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144000" cy="4525963"/>
          </a:xfrm>
        </p:spPr>
        <p:txBody>
          <a:bodyPr/>
          <a:lstStyle/>
          <a:p>
            <a:pPr eaLnBrk="1" hangingPunct="1"/>
            <a:r>
              <a:rPr lang="he-IL" altLang="he-IL" b="1" smtClean="0">
                <a:solidFill>
                  <a:schemeClr val="hlin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בעבר ניתן היה לשנות ספיקות רק ע"י חיבור משאבות עם ספיקות שונות.</a:t>
            </a:r>
          </a:p>
          <a:p>
            <a:pPr eaLnBrk="1" hangingPunct="1"/>
            <a:r>
              <a:rPr lang="he-IL" altLang="he-IL" b="1" smtClean="0">
                <a:solidFill>
                  <a:srgbClr val="CC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כאשר משתנים תנאי העבודה באופן ניכר.</a:t>
            </a:r>
          </a:p>
          <a:p>
            <a:pPr eaLnBrk="1" hangingPunct="1"/>
            <a:r>
              <a:rPr lang="he-IL" altLang="he-IL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כאשר רוצים לשמור על משאבה לחרום.</a:t>
            </a:r>
          </a:p>
          <a:p>
            <a:pPr eaLnBrk="1" hangingPunct="1"/>
            <a:r>
              <a:rPr lang="he-IL" altLang="he-IL" b="1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כאשר רוצים לשמור על לחץ גבוה במערכת, בספיקות נמוכות מאד.</a:t>
            </a:r>
            <a:endParaRPr lang="en-US" altLang="he-IL" b="1" smtClean="0">
              <a:solidFill>
                <a:srgbClr val="7030A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-814388" y="128588"/>
            <a:ext cx="9144001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4400" b="1" u="sng">
                <a:solidFill>
                  <a:srgbClr val="008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חיבור בטור</a:t>
            </a:r>
            <a:endParaRPr lang="en-US" altLang="he-IL" sz="4400" b="1" u="sng">
              <a:solidFill>
                <a:srgbClr val="008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1042988" y="2133600"/>
            <a:ext cx="172878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3635375" y="2133600"/>
            <a:ext cx="17287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</a:t>
            </a:r>
            <a:r>
              <a:rPr lang="he-IL" altLang="he-IL" sz="2400" b="1"/>
              <a:t> 2</a:t>
            </a:r>
            <a:endParaRPr lang="en-US" altLang="he-IL" sz="2400" b="1"/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6227763" y="2133600"/>
            <a:ext cx="172878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</a:t>
            </a:r>
            <a:r>
              <a:rPr lang="he-IL" altLang="he-IL" sz="2400" b="1"/>
              <a:t> 3</a:t>
            </a:r>
            <a:endParaRPr lang="en-US" altLang="he-IL" sz="2400" b="1"/>
          </a:p>
        </p:txBody>
      </p:sp>
      <p:sp>
        <p:nvSpPr>
          <p:cNvPr id="6150" name="Line 11"/>
          <p:cNvSpPr>
            <a:spLocks noChangeShapeType="1"/>
          </p:cNvSpPr>
          <p:nvPr/>
        </p:nvSpPr>
        <p:spPr bwMode="auto">
          <a:xfrm>
            <a:off x="2771775" y="2565400"/>
            <a:ext cx="863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1" name="Line 13"/>
          <p:cNvSpPr>
            <a:spLocks noChangeShapeType="1"/>
          </p:cNvSpPr>
          <p:nvPr/>
        </p:nvSpPr>
        <p:spPr bwMode="auto">
          <a:xfrm>
            <a:off x="5364163" y="2565400"/>
            <a:ext cx="863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2" name="Line 14"/>
          <p:cNvSpPr>
            <a:spLocks noChangeShapeType="1"/>
          </p:cNvSpPr>
          <p:nvPr/>
        </p:nvSpPr>
        <p:spPr bwMode="auto">
          <a:xfrm>
            <a:off x="7956550" y="2565400"/>
            <a:ext cx="11874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3" name="Line 15"/>
          <p:cNvSpPr>
            <a:spLocks noChangeShapeType="1"/>
          </p:cNvSpPr>
          <p:nvPr/>
        </p:nvSpPr>
        <p:spPr bwMode="auto">
          <a:xfrm flipV="1">
            <a:off x="0" y="2565400"/>
            <a:ext cx="10429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4" name="Line 16"/>
          <p:cNvSpPr>
            <a:spLocks noChangeShapeType="1"/>
          </p:cNvSpPr>
          <p:nvPr/>
        </p:nvSpPr>
        <p:spPr bwMode="auto">
          <a:xfrm>
            <a:off x="2771775" y="2565400"/>
            <a:ext cx="863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5" name="Line 17"/>
          <p:cNvSpPr>
            <a:spLocks noChangeShapeType="1"/>
          </p:cNvSpPr>
          <p:nvPr/>
        </p:nvSpPr>
        <p:spPr bwMode="auto">
          <a:xfrm>
            <a:off x="2771775" y="2565400"/>
            <a:ext cx="863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6" name="Line 18"/>
          <p:cNvSpPr>
            <a:spLocks noChangeShapeType="1"/>
          </p:cNvSpPr>
          <p:nvPr/>
        </p:nvSpPr>
        <p:spPr bwMode="auto">
          <a:xfrm flipV="1">
            <a:off x="2843213" y="2565400"/>
            <a:ext cx="7207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7" name="Line 19"/>
          <p:cNvSpPr>
            <a:spLocks noChangeShapeType="1"/>
          </p:cNvSpPr>
          <p:nvPr/>
        </p:nvSpPr>
        <p:spPr bwMode="auto">
          <a:xfrm flipV="1">
            <a:off x="5435600" y="2565400"/>
            <a:ext cx="7207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8" name="Line 20"/>
          <p:cNvSpPr>
            <a:spLocks noChangeShapeType="1"/>
          </p:cNvSpPr>
          <p:nvPr/>
        </p:nvSpPr>
        <p:spPr bwMode="auto">
          <a:xfrm flipV="1">
            <a:off x="7956550" y="2565400"/>
            <a:ext cx="7207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6159" name="Text Box 22"/>
          <p:cNvSpPr txBox="1">
            <a:spLocks noChangeArrowheads="1"/>
          </p:cNvSpPr>
          <p:nvPr/>
        </p:nvSpPr>
        <p:spPr bwMode="auto">
          <a:xfrm>
            <a:off x="6135688" y="40973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he-IL" sz="1800"/>
          </a:p>
        </p:txBody>
      </p:sp>
      <p:sp>
        <p:nvSpPr>
          <p:cNvPr id="11288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12700" y="3141663"/>
            <a:ext cx="9144000" cy="35734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he-IL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בחיבור בטור </a:t>
            </a:r>
            <a:r>
              <a:rPr lang="he-IL" altLang="he-IL" sz="36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העומד </a:t>
            </a:r>
            <a:r>
              <a:rPr lang="he-IL" altLang="he-IL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במכון הוא סכום העומדים של המשאבות</a:t>
            </a:r>
            <a:r>
              <a:rPr lang="he-IL" altLang="he-IL" sz="36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             </a:t>
            </a:r>
            <a:r>
              <a:rPr lang="en-US" altLang="he-IL" sz="2800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he-IL" sz="44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US" altLang="he-IL" sz="28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altLang="he-IL" sz="2800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</a:t>
            </a:r>
            <a:r>
              <a:rPr lang="en-US" altLang="he-IL" sz="44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US" altLang="he-IL" sz="28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altLang="he-IL" sz="2800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</a:t>
            </a:r>
            <a:r>
              <a:rPr lang="en-US" altLang="he-IL" sz="44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US" altLang="he-IL" sz="28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altLang="he-IL" sz="2800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…+</a:t>
            </a:r>
            <a:r>
              <a:rPr lang="en-US" altLang="he-IL" sz="44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US" altLang="he-IL" sz="2800" b="1" smtClean="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</a:t>
            </a:r>
            <a:endParaRPr lang="he-IL" altLang="he-IL" sz="2800" b="1" smtClean="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he-IL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הספיקה</a:t>
            </a:r>
            <a:r>
              <a:rPr lang="he-IL" altLang="he-IL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altLang="he-IL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היא הספיקה המשותפת לכל המשאבות בנקודת העבודה המשותפת:         </a:t>
            </a:r>
            <a:r>
              <a:rPr lang="en-US" altLang="he-IL" sz="44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Q</a:t>
            </a:r>
            <a:r>
              <a:rPr lang="en-US" altLang="he-IL" sz="28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altLang="he-IL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altLang="he-IL" sz="44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Q</a:t>
            </a:r>
            <a:r>
              <a:rPr lang="en-US" altLang="he-IL" sz="28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altLang="he-IL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altLang="he-IL" sz="44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Q</a:t>
            </a:r>
            <a:r>
              <a:rPr lang="en-US" altLang="he-IL" sz="28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altLang="he-IL" sz="280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US" altLang="he-IL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</a:t>
            </a:r>
            <a:r>
              <a:rPr lang="en-US" altLang="he-IL" sz="44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Q</a:t>
            </a:r>
            <a:r>
              <a:rPr lang="en-US" altLang="he-IL" sz="28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787585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22" t="27736" r="18781" b="31743"/>
          <a:stretch>
            <a:fillRect/>
          </a:stretch>
        </p:blipFill>
        <p:spPr bwMode="auto">
          <a:xfrm>
            <a:off x="1835150" y="17463"/>
            <a:ext cx="3721100" cy="684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3389E7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61" r="63289" b="1384"/>
          <a:stretch>
            <a:fillRect/>
          </a:stretch>
        </p:blipFill>
        <p:spPr bwMode="auto">
          <a:xfrm rot="60000">
            <a:off x="2112963" y="14288"/>
            <a:ext cx="5481637" cy="670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187450" y="1700213"/>
            <a:ext cx="17287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0" y="333375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4400" b="1" u="sng">
                <a:solidFill>
                  <a:srgbClr val="CC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חיבור</a:t>
            </a:r>
            <a:r>
              <a:rPr lang="he-IL" altLang="he-IL" sz="4400" b="1" u="sng">
                <a:solidFill>
                  <a:srgbClr val="CC0000"/>
                </a:solidFill>
              </a:rPr>
              <a:t> </a:t>
            </a:r>
            <a:r>
              <a:rPr lang="he-IL" altLang="he-IL" sz="4400" b="1" u="sng">
                <a:solidFill>
                  <a:srgbClr val="CC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במקביל</a:t>
            </a:r>
            <a:endParaRPr lang="en-US" altLang="he-IL" sz="4400" b="1" u="sng">
              <a:solidFill>
                <a:srgbClr val="CC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1187450" y="3284538"/>
            <a:ext cx="17287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2</a:t>
            </a:r>
            <a:endParaRPr lang="en-US" altLang="he-IL" sz="2800" b="1"/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1187450" y="5084763"/>
            <a:ext cx="17287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3</a:t>
            </a:r>
            <a:endParaRPr lang="en-US" altLang="he-IL" sz="2800" b="1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 flipV="1">
            <a:off x="179388" y="2133600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V="1">
            <a:off x="179388" y="3716338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 flipV="1">
            <a:off x="179388" y="5516563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>
            <a:off x="179388" y="2133600"/>
            <a:ext cx="0" cy="38877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 flipV="1">
            <a:off x="2916238" y="2133600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7" name="Line 13"/>
          <p:cNvSpPr>
            <a:spLocks noChangeShapeType="1"/>
          </p:cNvSpPr>
          <p:nvPr/>
        </p:nvSpPr>
        <p:spPr bwMode="auto">
          <a:xfrm flipV="1">
            <a:off x="2916238" y="3789363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8" name="Line 14"/>
          <p:cNvSpPr>
            <a:spLocks noChangeShapeType="1"/>
          </p:cNvSpPr>
          <p:nvPr/>
        </p:nvSpPr>
        <p:spPr bwMode="auto">
          <a:xfrm flipV="1">
            <a:off x="2916238" y="5589588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 flipV="1">
            <a:off x="3924300" y="1268413"/>
            <a:ext cx="0" cy="43211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211638" y="1412875"/>
            <a:ext cx="4714875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3600" b="1">
                <a:solidFill>
                  <a:schemeClr val="accent2"/>
                </a:solidFill>
              </a:rPr>
              <a:t>בחיבור במקביל ספיקת המכון היא סכום הספיקות:               </a:t>
            </a:r>
            <a:r>
              <a:rPr lang="en-US" altLang="he-IL" sz="3600">
                <a:solidFill>
                  <a:schemeClr val="accent2"/>
                </a:solidFill>
              </a:rPr>
              <a:t> </a:t>
            </a:r>
            <a:r>
              <a:rPr lang="en-US" altLang="he-IL" sz="3600" b="1">
                <a:solidFill>
                  <a:schemeClr val="accent2"/>
                </a:solidFill>
              </a:rPr>
              <a:t>Q1</a:t>
            </a:r>
            <a:r>
              <a:rPr lang="en-US" altLang="he-IL" sz="3600">
                <a:solidFill>
                  <a:schemeClr val="accent2"/>
                </a:solidFill>
              </a:rPr>
              <a:t>+</a:t>
            </a:r>
            <a:r>
              <a:rPr lang="en-US" altLang="he-IL" sz="3600" b="1">
                <a:solidFill>
                  <a:schemeClr val="accent2"/>
                </a:solidFill>
              </a:rPr>
              <a:t>Q2</a:t>
            </a:r>
            <a:r>
              <a:rPr lang="en-US" altLang="he-IL" sz="3600">
                <a:solidFill>
                  <a:schemeClr val="accent2"/>
                </a:solidFill>
              </a:rPr>
              <a:t>+</a:t>
            </a:r>
            <a:r>
              <a:rPr lang="en-US" altLang="he-IL" sz="3600" b="1">
                <a:solidFill>
                  <a:schemeClr val="accent2"/>
                </a:solidFill>
              </a:rPr>
              <a:t>Q3</a:t>
            </a:r>
            <a:r>
              <a:rPr lang="en-US" altLang="he-IL" sz="3600">
                <a:solidFill>
                  <a:schemeClr val="accent2"/>
                </a:solidFill>
              </a:rPr>
              <a:t>…+</a:t>
            </a:r>
            <a:r>
              <a:rPr lang="en-US" altLang="he-IL" sz="3600" b="1">
                <a:solidFill>
                  <a:schemeClr val="accent2"/>
                </a:solidFill>
              </a:rPr>
              <a:t>QN</a:t>
            </a:r>
            <a:endParaRPr lang="he-IL" altLang="he-IL" sz="3600" b="1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3600" b="1">
                <a:solidFill>
                  <a:srgbClr val="CC3399"/>
                </a:solidFill>
              </a:rPr>
              <a:t>העומד הוא העומד המשותף לכל המשאבות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3600" b="1">
                <a:solidFill>
                  <a:srgbClr val="CC3399"/>
                </a:solidFill>
              </a:rPr>
              <a:t>בנקודת העבודה המשותפת.</a:t>
            </a:r>
            <a:endParaRPr lang="en-US" altLang="he-IL" sz="3600" b="1">
              <a:solidFill>
                <a:srgbClr val="CC3399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3600">
              <a:solidFill>
                <a:srgbClr val="CC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97A5E3C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3" t="39497" r="51569" b="22241"/>
          <a:stretch>
            <a:fillRect/>
          </a:stretch>
        </p:blipFill>
        <p:spPr bwMode="auto">
          <a:xfrm rot="60000">
            <a:off x="971550" y="-88900"/>
            <a:ext cx="7129463" cy="676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187450" y="1700213"/>
            <a:ext cx="17287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3995738" y="1700213"/>
            <a:ext cx="172878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1692275" y="3284538"/>
            <a:ext cx="338455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3995738" y="4724400"/>
            <a:ext cx="172878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1187450" y="4724400"/>
            <a:ext cx="172878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2800" b="1"/>
              <a:t>משאבה 1</a:t>
            </a:r>
            <a:endParaRPr lang="en-US" altLang="he-IL" sz="2800" b="1"/>
          </a:p>
        </p:txBody>
      </p:sp>
      <p:sp>
        <p:nvSpPr>
          <p:cNvPr id="11271" name="Line 10"/>
          <p:cNvSpPr>
            <a:spLocks noChangeShapeType="1"/>
          </p:cNvSpPr>
          <p:nvPr/>
        </p:nvSpPr>
        <p:spPr bwMode="auto">
          <a:xfrm flipV="1">
            <a:off x="2916238" y="2133600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2" name="Line 11"/>
          <p:cNvSpPr>
            <a:spLocks noChangeShapeType="1"/>
          </p:cNvSpPr>
          <p:nvPr/>
        </p:nvSpPr>
        <p:spPr bwMode="auto">
          <a:xfrm flipV="1">
            <a:off x="5076825" y="3716338"/>
            <a:ext cx="172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V="1">
            <a:off x="539750" y="3789363"/>
            <a:ext cx="11525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 flipV="1">
            <a:off x="2916238" y="5229225"/>
            <a:ext cx="1042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5" name="Line 14"/>
          <p:cNvSpPr>
            <a:spLocks noChangeShapeType="1"/>
          </p:cNvSpPr>
          <p:nvPr/>
        </p:nvSpPr>
        <p:spPr bwMode="auto">
          <a:xfrm flipV="1">
            <a:off x="5724525" y="2133600"/>
            <a:ext cx="10429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6" name="Line 15"/>
          <p:cNvSpPr>
            <a:spLocks noChangeShapeType="1"/>
          </p:cNvSpPr>
          <p:nvPr/>
        </p:nvSpPr>
        <p:spPr bwMode="auto">
          <a:xfrm flipV="1">
            <a:off x="5724525" y="5229225"/>
            <a:ext cx="10429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7" name="Line 16"/>
          <p:cNvSpPr>
            <a:spLocks noChangeShapeType="1"/>
          </p:cNvSpPr>
          <p:nvPr/>
        </p:nvSpPr>
        <p:spPr bwMode="auto">
          <a:xfrm flipV="1">
            <a:off x="539750" y="2205038"/>
            <a:ext cx="6826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8" name="Line 17"/>
          <p:cNvSpPr>
            <a:spLocks noChangeShapeType="1"/>
          </p:cNvSpPr>
          <p:nvPr/>
        </p:nvSpPr>
        <p:spPr bwMode="auto">
          <a:xfrm flipV="1">
            <a:off x="468313" y="5229225"/>
            <a:ext cx="7191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79" name="Line 18"/>
          <p:cNvSpPr>
            <a:spLocks noChangeShapeType="1"/>
          </p:cNvSpPr>
          <p:nvPr/>
        </p:nvSpPr>
        <p:spPr bwMode="auto">
          <a:xfrm flipH="1">
            <a:off x="539750" y="2205038"/>
            <a:ext cx="0" cy="30241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80" name="Line 19"/>
          <p:cNvSpPr>
            <a:spLocks noChangeShapeType="1"/>
          </p:cNvSpPr>
          <p:nvPr/>
        </p:nvSpPr>
        <p:spPr bwMode="auto">
          <a:xfrm flipV="1">
            <a:off x="6804025" y="2133600"/>
            <a:ext cx="0" cy="31686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6804025" y="3716338"/>
            <a:ext cx="14398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>
            <a:off x="0" y="3789363"/>
            <a:ext cx="520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V="1">
            <a:off x="7667625" y="3716338"/>
            <a:ext cx="10429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284" name="Text Box 23"/>
          <p:cNvSpPr txBox="1">
            <a:spLocks noChangeArrowheads="1"/>
          </p:cNvSpPr>
          <p:nvPr/>
        </p:nvSpPr>
        <p:spPr bwMode="auto">
          <a:xfrm>
            <a:off x="0" y="190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he-IL" sz="4400" b="1" u="sng">
                <a:solidFill>
                  <a:srgbClr val="CC339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חיבור מעורב</a:t>
            </a:r>
            <a:endParaRPr lang="en-US" altLang="he-IL" sz="4400" b="1" u="sng">
              <a:solidFill>
                <a:srgbClr val="CC339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well cross sec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15888"/>
            <a:ext cx="6788150" cy="6597650"/>
          </a:xfrm>
        </p:spPr>
      </p:pic>
      <p:sp>
        <p:nvSpPr>
          <p:cNvPr id="3" name="Rectangle 2"/>
          <p:cNvSpPr/>
          <p:nvPr/>
        </p:nvSpPr>
        <p:spPr>
          <a:xfrm>
            <a:off x="5003800" y="2565400"/>
            <a:ext cx="1368425" cy="43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/>
              <a:t>שפילה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27538" y="3429000"/>
            <a:ext cx="13684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/>
              <a:t>מפלס דינמי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42988" y="2349500"/>
            <a:ext cx="1296987" cy="79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9750" y="4724400"/>
            <a:ext cx="2447925" cy="1728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1600" dirty="0">
                <a:solidFill>
                  <a:schemeClr val="tx1"/>
                </a:solidFill>
              </a:rPr>
              <a:t>קידוח שואב גורם לקונוס שפילה.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1600" dirty="0">
                <a:solidFill>
                  <a:schemeClr val="tx1"/>
                </a:solidFill>
              </a:rPr>
              <a:t>מפלס סטטי- מפלס מי תהום כאשר הקידוח אינו שואב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1600" dirty="0">
                <a:solidFill>
                  <a:schemeClr val="tx1"/>
                </a:solidFill>
              </a:rPr>
              <a:t>מפלס דינמי-מפלס מי תהום כאשר הקידוח שואב</a:t>
            </a:r>
            <a:endParaRPr lang="en-US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23850" y="1844675"/>
            <a:ext cx="6408738" cy="0"/>
          </a:xfrm>
          <a:prstGeom prst="line">
            <a:avLst/>
          </a:prstGeom>
          <a:ln w="28575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067175" y="1484313"/>
            <a:ext cx="13684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dirty="0"/>
              <a:t>מפלס סטטי</a:t>
            </a:r>
            <a:endParaRPr lang="en-US" dirty="0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784975" y="0"/>
            <a:ext cx="23590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he-IL" altLang="he-IL" sz="280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קצת הידרולוגיה...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192</Words>
  <Application>Microsoft Office PowerPoint</Application>
  <PresentationFormat>‫הצגה על המסך (4:3)</PresentationFormat>
  <Paragraphs>36</Paragraphs>
  <Slides>11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6" baseType="lpstr">
      <vt:lpstr>Arial</vt:lpstr>
      <vt:lpstr>Tahoma</vt:lpstr>
      <vt:lpstr>Aharoni</vt:lpstr>
      <vt:lpstr>Calibri</vt:lpstr>
      <vt:lpstr>עיצוב ברירת מחדל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tal</dc:creator>
  <cp:lastModifiedBy>טל רודיטי</cp:lastModifiedBy>
  <cp:revision>51</cp:revision>
  <dcterms:created xsi:type="dcterms:W3CDTF">2008-10-03T08:37:34Z</dcterms:created>
  <dcterms:modified xsi:type="dcterms:W3CDTF">2018-01-16T09:45:00Z</dcterms:modified>
</cp:coreProperties>
</file>