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60" r:id="rId1"/>
  </p:sldMasterIdLst>
  <p:notesMasterIdLst>
    <p:notesMasterId r:id="rId35"/>
  </p:notesMasterIdLst>
  <p:sldIdLst>
    <p:sldId id="264" r:id="rId2"/>
    <p:sldId id="292" r:id="rId3"/>
    <p:sldId id="293" r:id="rId4"/>
    <p:sldId id="294" r:id="rId5"/>
    <p:sldId id="295" r:id="rId6"/>
    <p:sldId id="296" r:id="rId7"/>
    <p:sldId id="297" r:id="rId8"/>
    <p:sldId id="298" r:id="rId9"/>
    <p:sldId id="299" r:id="rId10"/>
    <p:sldId id="291" r:id="rId11"/>
    <p:sldId id="268" r:id="rId12"/>
    <p:sldId id="271" r:id="rId13"/>
    <p:sldId id="272" r:id="rId14"/>
    <p:sldId id="273" r:id="rId15"/>
    <p:sldId id="274" r:id="rId16"/>
    <p:sldId id="275" r:id="rId17"/>
    <p:sldId id="276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67" r:id="rId28"/>
    <p:sldId id="269" r:id="rId29"/>
    <p:sldId id="270" r:id="rId30"/>
    <p:sldId id="288" r:id="rId31"/>
    <p:sldId id="287" r:id="rId32"/>
    <p:sldId id="277" r:id="rId33"/>
    <p:sldId id="289" r:id="rId34"/>
  </p:sldIdLst>
  <p:sldSz cx="12192000" cy="6858000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A0687"/>
    <a:srgbClr val="230B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80000" autoAdjust="0"/>
    <p:restoredTop sz="94660"/>
  </p:normalViewPr>
  <p:slideViewPr>
    <p:cSldViewPr snapToGrid="0">
      <p:cViewPr varScale="1">
        <p:scale>
          <a:sx n="10" d="100"/>
          <a:sy n="10" d="100"/>
        </p:scale>
        <p:origin x="-29" y="9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12F7CDA-5006-4BBB-AA8D-210F90331AE4}" type="datetimeFigureOut">
              <a:rPr lang="he-IL" smtClean="0"/>
              <a:t>כ"ט/שבט/תשע"ח</a:t>
            </a:fld>
            <a:endParaRPr lang="he-IL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he-IL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35AD5E3D-650F-417F-A0F5-DE1DA64648AD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562068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8CDD1F2-2180-436A-A8E4-88230F174787}" type="slidenum">
              <a:rPr lang="he-IL" altLang="he-IL"/>
              <a:pPr/>
              <a:t>1</a:t>
            </a:fld>
            <a:endParaRPr lang="en-US" altLang="he-IL"/>
          </a:p>
        </p:txBody>
      </p:sp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749135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5AAF39-F950-4EA5-AA24-37141166A56F}" type="slidenum">
              <a:rPr lang="he-IL" altLang="he-IL"/>
              <a:pPr/>
              <a:t>19</a:t>
            </a:fld>
            <a:endParaRPr lang="en-US" altLang="he-IL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he-IL" altLang="he-IL"/>
              <a:t>וולקן אופקית</a:t>
            </a:r>
          </a:p>
          <a:p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2562856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3E4863E-77F6-4E39-9B52-AE0708DE62C0}" type="slidenum">
              <a:rPr lang="he-IL" altLang="he-IL"/>
              <a:pPr/>
              <a:t>33</a:t>
            </a:fld>
            <a:endParaRPr lang="en-US" altLang="he-IL"/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566085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כותרת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17" name="כותרת משנה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en-US"/>
          </a:p>
        </p:txBody>
      </p:sp>
      <p:sp>
        <p:nvSpPr>
          <p:cNvPr id="4" name="מציין מיקום של תאריך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99C532-F447-4F7E-A902-6321D9F7D43A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מציין מיקום של כותרת תחתונה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מציין מיקום של מספר שקופית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E468E9F7-6111-4985-9024-0C0D50CBFCB1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700327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2CB7B7-275E-4EA9-9C5B-05D07F1919DA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1EB5F8-6CDD-4342-A65D-2CF898F8767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7944356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8E2A56-89D2-42E4-B359-EABBA662443C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F2360-FEC2-405D-B060-F0092ADCC2D4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1846146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כותרת, טקסט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E00A67EA-98AE-4E3A-8C2E-5AE692118E0F}" type="slidenum">
              <a:rPr lang="he-IL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657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CD9B3-9DB8-4137-8E5C-18CA465E1758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1AFD99-12AB-4CCD-85AF-12FED9A5B39E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03627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190E75-FD83-4747-9469-3FAC61F2E29E}" type="datetimeFigureOut">
              <a:rPr lang="en-US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pPr>
              <a:defRPr/>
            </a:pPr>
            <a:fld id="{2F307479-7565-4147-A740-0D2F74B5A698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2661407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60A91B-2870-4143-AACE-F960ADFA96B9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ABA92E-6383-4DB6-A5E3-FB3EC5F4BEE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537319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תוכן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7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12C6AB-9A09-43FD-A323-2D68E846D81F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B8FA9E-AA66-4F76-BFBB-288C266038FD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4122809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630E94-D77A-4CE6-9D5C-196F6365A44F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CA6B1-983A-445E-A6F1-D1F7B5FE0523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5519043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3595A6-9F2C-484B-91AD-74097E112F43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4C692C-CF4E-4F92-A777-96B582A3A730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392303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en-US"/>
          </a:p>
        </p:txBody>
      </p:sp>
      <p:sp>
        <p:nvSpPr>
          <p:cNvPr id="5" name="מציין מיקום של תאריך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F3BF67-85AC-42C2-87A7-B3AD00648DE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מציין מיקום של כותרת תחתונה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מציין מיקום של מספר שקופית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0A762E-43E8-4BEC-AADD-C7C3585813AC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5390710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מלבן עם פינה יחידה חתוכה ומעוגלת 4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משולש ישר-זווית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0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צורה חופשית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צורה חופשית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en-US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he-IL" noProof="0" smtClean="0"/>
              <a:t>לחץ על הסמל כדי להוסיף תמונה</a:t>
            </a:r>
            <a:endParaRPr lang="en-US" noProof="0" dirty="0"/>
          </a:p>
        </p:txBody>
      </p:sp>
      <p:sp>
        <p:nvSpPr>
          <p:cNvPr id="9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74056-8DC0-446D-8B33-B475C76C1716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8BADA7-CAF8-4B93-8FA1-C3C76B0DB923}" type="slidenum">
              <a:rPr lang="he-IL" altLang="he-IL"/>
              <a:pPr>
                <a:defRPr/>
              </a:pPr>
              <a:t>‹#›</a:t>
            </a:fld>
            <a:endParaRPr lang="en-US" altLang="he-IL"/>
          </a:p>
        </p:txBody>
      </p:sp>
    </p:spTree>
    <p:extLst>
      <p:ext uri="{BB962C8B-B14F-4D97-AF65-F5344CB8AC3E}">
        <p14:creationId xmlns:p14="http://schemas.microsoft.com/office/powerpoint/2010/main" val="2829748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צורה חופשית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8" name="צורה חופשית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 rtl="0">
              <a:defRPr/>
            </a:pPr>
            <a:endParaRPr lang="en-US" sz="180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1028" name="מציין מיקום של כותרת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סגנון כותרת של תבנית בסיס</a:t>
            </a:r>
            <a:endParaRPr lang="en-US" altLang="he-IL" smtClean="0"/>
          </a:p>
        </p:txBody>
      </p:sp>
      <p:sp>
        <p:nvSpPr>
          <p:cNvPr id="1029" name="מציין מיקום טקסט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he-IL" altLang="he-IL" smtClean="0"/>
              <a:t>לחץ כדי לערוך סגנונות טקסט של תבנית בסיס</a:t>
            </a:r>
            <a:endParaRPr lang="en-US" altLang="he-IL" smtClean="0"/>
          </a:p>
          <a:p>
            <a:pPr lvl="1"/>
            <a:r>
              <a:rPr lang="he-IL" altLang="he-IL" smtClean="0"/>
              <a:t>רמה שנייה</a:t>
            </a:r>
            <a:endParaRPr lang="en-US" altLang="he-IL" smtClean="0"/>
          </a:p>
          <a:p>
            <a:pPr lvl="2"/>
            <a:r>
              <a:rPr lang="he-IL" altLang="he-IL" smtClean="0"/>
              <a:t>רמה שלישית</a:t>
            </a:r>
            <a:endParaRPr lang="en-US" altLang="he-IL" smtClean="0"/>
          </a:p>
          <a:p>
            <a:pPr lvl="3"/>
            <a:r>
              <a:rPr lang="he-IL" altLang="he-IL" smtClean="0"/>
              <a:t>רמה רביעית</a:t>
            </a:r>
            <a:endParaRPr lang="en-US" altLang="he-IL" smtClean="0"/>
          </a:p>
          <a:p>
            <a:pPr lvl="4"/>
            <a:r>
              <a:rPr lang="he-IL" altLang="he-IL" smtClean="0"/>
              <a:t>רמה חמישית</a:t>
            </a:r>
            <a:endParaRPr lang="en-US" altLang="he-IL" smtClean="0"/>
          </a:p>
        </p:txBody>
      </p:sp>
      <p:sp>
        <p:nvSpPr>
          <p:cNvPr id="10" name="מציין מיקום של תאריך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45ACB2-582D-45C9-A9C3-6C8D38287984}" type="datetimeFigureOut">
              <a:rPr lang="en-US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2/14/2018</a:t>
            </a:fld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מציין מיקום של כותרת תחתונה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rtl="0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מציין מיקום של מספר שקופית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rtl="0" eaLnBrk="1" hangingPunct="1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487B108-1F19-4363-94BC-D79E3D52C965}" type="slidenum">
              <a:rPr lang="he-IL" altLang="he-IL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he-IL">
              <a:cs typeface="Arial" panose="020B0604020202020204" pitchFamily="34" charset="0"/>
            </a:endParaRPr>
          </a:p>
        </p:txBody>
      </p:sp>
      <p:grpSp>
        <p:nvGrpSpPr>
          <p:cNvPr id="1033" name="קבוצה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12" name="צורה חופשית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 sz="18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3" name="צורה חופשית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algn="l" rtl="0">
                <a:defRPr/>
              </a:pPr>
              <a:endParaRPr lang="en-US" sz="1800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78970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Arial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  <a:cs typeface="Arial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Arial" charset="0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Arial" charset="0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Arial" charset="0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Arial" charset="0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4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בריכה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63" name="WordArt 3"/>
          <p:cNvSpPr>
            <a:spLocks noChangeArrowheads="1" noChangeShapeType="1" noTextEdit="1"/>
          </p:cNvSpPr>
          <p:nvPr/>
        </p:nvSpPr>
        <p:spPr bwMode="auto">
          <a:xfrm>
            <a:off x="2063750" y="3213100"/>
            <a:ext cx="8026400" cy="26289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he-IL" sz="4000" b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Impact" panose="020B0806030902050204" pitchFamily="34" charset="0"/>
              </a:rPr>
              <a:t>משאבות</a:t>
            </a:r>
          </a:p>
        </p:txBody>
      </p:sp>
      <p:sp>
        <p:nvSpPr>
          <p:cNvPr id="40964" name="Rectangle 4"/>
          <p:cNvSpPr>
            <a:spLocks noChangeArrowheads="1"/>
          </p:cNvSpPr>
          <p:nvPr/>
        </p:nvSpPr>
        <p:spPr bwMode="auto">
          <a:xfrm>
            <a:off x="3071813" y="5229226"/>
            <a:ext cx="5892800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he-IL" altLang="he-IL" sz="4000" b="1">
                <a:solidFill>
                  <a:srgbClr val="CC0099"/>
                </a:solidFill>
                <a:latin typeface="Times New Roman" panose="02020603050405020304" pitchFamily="18" charset="0"/>
              </a:rPr>
              <a:t>מרצה:  רודיטי טל </a:t>
            </a:r>
          </a:p>
          <a:p>
            <a:pPr algn="ctr">
              <a:spcBef>
                <a:spcPct val="50000"/>
              </a:spcBef>
            </a:pPr>
            <a:r>
              <a:rPr lang="he-IL" altLang="he-IL" sz="4000" b="1">
                <a:solidFill>
                  <a:srgbClr val="CC0099"/>
                </a:solidFill>
                <a:latin typeface="Times New Roman" panose="02020603050405020304" pitchFamily="18" charset="0"/>
              </a:rPr>
              <a:t>ארגון עובדי המים</a:t>
            </a:r>
            <a:endParaRPr lang="en-US" altLang="he-IL" sz="4000" b="1">
              <a:solidFill>
                <a:srgbClr val="CC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40965" name="Text Box 5"/>
          <p:cNvSpPr txBox="1">
            <a:spLocks noChangeArrowheads="1"/>
          </p:cNvSpPr>
          <p:nvPr/>
        </p:nvSpPr>
        <p:spPr bwMode="auto">
          <a:xfrm>
            <a:off x="3556000" y="4286250"/>
            <a:ext cx="4978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>
              <a:spcBef>
                <a:spcPct val="50000"/>
              </a:spcBef>
            </a:pPr>
            <a:endParaRPr lang="en-GB" altLang="he-IL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66" name="Picture 6" descr="$WPM05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4000" contras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6" y="0"/>
            <a:ext cx="2487613" cy="386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5255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תמונות 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7600" y="-1981200"/>
            <a:ext cx="14427200" cy="1082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659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8" name="Picture 4" descr="96FCCC7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3" t="69679" r="14737" b="4375"/>
          <a:stretch>
            <a:fillRect/>
          </a:stretch>
        </p:blipFill>
        <p:spPr bwMode="auto">
          <a:xfrm>
            <a:off x="1566496" y="1068635"/>
            <a:ext cx="8243888" cy="528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21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A79450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"/>
            <a:ext cx="8964612" cy="6804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634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18708FA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9051"/>
            <a:ext cx="89646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362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F498F3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467850" cy="6837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17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7F2791A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5789" y="0"/>
            <a:ext cx="51022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02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589560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0"/>
            <a:ext cx="4543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101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D7C03D4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4" y="0"/>
            <a:ext cx="54895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60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16B9195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3" y="1"/>
            <a:ext cx="4430712" cy="6811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3174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4" name="Picture 4" descr="B64D7DD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2909963" y="-41194"/>
            <a:ext cx="4962525" cy="68564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5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3553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2EB33DF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40000">
            <a:off x="2706688" y="0"/>
            <a:ext cx="5395912" cy="666908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78507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 descr="71D3E16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" t="1541" r="3491" b="1541"/>
          <a:stretch>
            <a:fillRect/>
          </a:stretch>
        </p:blipFill>
        <p:spPr bwMode="auto">
          <a:xfrm rot="60000">
            <a:off x="3059114" y="107951"/>
            <a:ext cx="5195887" cy="664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93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8" name="Picture 4" descr="614A6D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5414" y="0"/>
            <a:ext cx="44719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086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56F12AA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3359151" y="0"/>
            <a:ext cx="4430713" cy="67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143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 descr="A125BF52"/>
          <p:cNvPicPr>
            <a:picLocks noChangeAspect="1" noChangeArrowheads="1"/>
          </p:cNvPicPr>
          <p:nvPr/>
        </p:nvPicPr>
        <p:blipFill>
          <a:blip r:embed="rId2">
            <a:lum brigh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"/>
          <a:stretch>
            <a:fillRect/>
          </a:stretch>
        </p:blipFill>
        <p:spPr bwMode="auto">
          <a:xfrm rot="60000">
            <a:off x="3389314" y="1589"/>
            <a:ext cx="4389437" cy="6853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4680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3900231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8629" y="0"/>
            <a:ext cx="4954347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4" name="Picture 6" descr="9C1514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8"/>
          <a:stretch>
            <a:fillRect/>
          </a:stretch>
        </p:blipFill>
        <p:spPr bwMode="auto">
          <a:xfrm>
            <a:off x="6043614" y="-17078"/>
            <a:ext cx="5105456" cy="676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162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41" name="Picture 5" descr="E43F2F2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1" y="115889"/>
            <a:ext cx="4854575" cy="659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58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4" name="Oval 4"/>
          <p:cNvSpPr>
            <a:spLocks noChangeArrowheads="1"/>
          </p:cNvSpPr>
          <p:nvPr/>
        </p:nvSpPr>
        <p:spPr bwMode="auto">
          <a:xfrm>
            <a:off x="2135188" y="3500439"/>
            <a:ext cx="2303462" cy="223202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altLang="he-IL"/>
          </a:p>
        </p:txBody>
      </p:sp>
      <p:sp>
        <p:nvSpPr>
          <p:cNvPr id="30725" name="door"/>
          <p:cNvSpPr>
            <a:spLocks noEditPoints="1" noChangeArrowheads="1"/>
          </p:cNvSpPr>
          <p:nvPr/>
        </p:nvSpPr>
        <p:spPr bwMode="auto">
          <a:xfrm>
            <a:off x="2135189" y="3860801"/>
            <a:ext cx="1150937" cy="792163"/>
          </a:xfrm>
          <a:custGeom>
            <a:avLst/>
            <a:gdLst>
              <a:gd name="T0" fmla="*/ 21600 w 21600"/>
              <a:gd name="T1" fmla="*/ 21600 h 21600"/>
              <a:gd name="T2" fmla="*/ 6007 w 21600"/>
              <a:gd name="T3" fmla="*/ 127 h 21600"/>
              <a:gd name="T4" fmla="*/ 0 w 21600"/>
              <a:gd name="T5" fmla="*/ 21600 h 21600"/>
              <a:gd name="T6" fmla="*/ 2668 w 21600"/>
              <a:gd name="T7" fmla="*/ 11181 h 21600"/>
              <a:gd name="T8" fmla="*/ 13404 w 21600"/>
              <a:gd name="T9" fmla="*/ 20139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T6" t="T7" r="T8" b="T9"/>
            <a:pathLst>
              <a:path w="21600" h="21600">
                <a:moveTo>
                  <a:pt x="21600" y="21600"/>
                </a:moveTo>
                <a:lnTo>
                  <a:pt x="6007" y="127"/>
                </a:lnTo>
                <a:lnTo>
                  <a:pt x="4665" y="2541"/>
                </a:lnTo>
                <a:lnTo>
                  <a:pt x="3579" y="5209"/>
                </a:lnTo>
                <a:lnTo>
                  <a:pt x="2492" y="8259"/>
                </a:lnTo>
                <a:lnTo>
                  <a:pt x="1598" y="11308"/>
                </a:lnTo>
                <a:lnTo>
                  <a:pt x="959" y="14739"/>
                </a:lnTo>
                <a:lnTo>
                  <a:pt x="383" y="18169"/>
                </a:lnTo>
                <a:lnTo>
                  <a:pt x="0" y="21600"/>
                </a:lnTo>
              </a:path>
            </a:pathLst>
          </a:custGeom>
          <a:noFill/>
          <a:ln w="381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2493491" y="4529138"/>
            <a:ext cx="50847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800" b="1"/>
              <a:t>V</a:t>
            </a:r>
            <a:r>
              <a:rPr lang="en-US" altLang="he-IL" b="1"/>
              <a:t>1</a:t>
            </a:r>
          </a:p>
        </p:txBody>
      </p:sp>
      <p:sp>
        <p:nvSpPr>
          <p:cNvPr id="30729" name="Text Box 9"/>
          <p:cNvSpPr txBox="1">
            <a:spLocks noChangeArrowheads="1"/>
          </p:cNvSpPr>
          <p:nvPr/>
        </p:nvSpPr>
        <p:spPr bwMode="auto">
          <a:xfrm>
            <a:off x="1519238" y="3521076"/>
            <a:ext cx="615951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altLang="he-IL" sz="2800" b="1"/>
              <a:t>V</a:t>
            </a:r>
            <a:r>
              <a:rPr lang="en-US" altLang="he-IL" b="1"/>
              <a:t>2</a:t>
            </a:r>
          </a:p>
        </p:txBody>
      </p:sp>
      <p:sp>
        <p:nvSpPr>
          <p:cNvPr id="30730" name="Line 10"/>
          <p:cNvSpPr>
            <a:spLocks noChangeShapeType="1"/>
          </p:cNvSpPr>
          <p:nvPr/>
        </p:nvSpPr>
        <p:spPr bwMode="auto">
          <a:xfrm flipV="1">
            <a:off x="3000375" y="4652963"/>
            <a:ext cx="287338" cy="2159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31" name="Line 11"/>
          <p:cNvSpPr>
            <a:spLocks noChangeShapeType="1"/>
          </p:cNvSpPr>
          <p:nvPr/>
        </p:nvSpPr>
        <p:spPr bwMode="auto">
          <a:xfrm flipV="1">
            <a:off x="2063751" y="3860800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35" name="Text Box 15"/>
          <p:cNvSpPr txBox="1">
            <a:spLocks noChangeArrowheads="1"/>
          </p:cNvSpPr>
          <p:nvPr/>
        </p:nvSpPr>
        <p:spPr bwMode="auto">
          <a:xfrm>
            <a:off x="5768655" y="3062856"/>
            <a:ext cx="82105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3600" b="1"/>
              <a:t>H=</a:t>
            </a:r>
          </a:p>
        </p:txBody>
      </p:sp>
      <p:sp>
        <p:nvSpPr>
          <p:cNvPr id="30738" name="Text Box 18"/>
          <p:cNvSpPr txBox="1">
            <a:spLocks noChangeArrowheads="1"/>
          </p:cNvSpPr>
          <p:nvPr/>
        </p:nvSpPr>
        <p:spPr bwMode="auto">
          <a:xfrm>
            <a:off x="6569077" y="2977131"/>
            <a:ext cx="19446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altLang="he-IL" sz="2800" b="1"/>
              <a:t>V²</a:t>
            </a:r>
            <a:r>
              <a:rPr lang="en-US" altLang="he-IL" sz="1600" b="1"/>
              <a:t>2</a:t>
            </a:r>
            <a:r>
              <a:rPr lang="en-US" altLang="he-IL" b="1"/>
              <a:t>-</a:t>
            </a:r>
            <a:r>
              <a:rPr lang="en-US" altLang="he-IL" sz="2800" b="1"/>
              <a:t>V²</a:t>
            </a:r>
            <a:r>
              <a:rPr lang="en-US" altLang="he-IL" sz="1600" b="1"/>
              <a:t>1</a:t>
            </a:r>
          </a:p>
        </p:txBody>
      </p:sp>
      <p:sp>
        <p:nvSpPr>
          <p:cNvPr id="30740" name="Line 20"/>
          <p:cNvSpPr>
            <a:spLocks noChangeShapeType="1"/>
          </p:cNvSpPr>
          <p:nvPr/>
        </p:nvSpPr>
        <p:spPr bwMode="auto">
          <a:xfrm flipH="1">
            <a:off x="6640513" y="3410518"/>
            <a:ext cx="1081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41" name="Text Box 21"/>
          <p:cNvSpPr txBox="1">
            <a:spLocks noChangeArrowheads="1"/>
          </p:cNvSpPr>
          <p:nvPr/>
        </p:nvSpPr>
        <p:spPr bwMode="auto">
          <a:xfrm>
            <a:off x="6901530" y="3337493"/>
            <a:ext cx="5549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800" b="1"/>
              <a:t>2g</a:t>
            </a:r>
          </a:p>
        </p:txBody>
      </p:sp>
      <p:sp>
        <p:nvSpPr>
          <p:cNvPr id="30742" name="AutoShape 22"/>
          <p:cNvSpPr>
            <a:spLocks noChangeArrowheads="1"/>
          </p:cNvSpPr>
          <p:nvPr/>
        </p:nvSpPr>
        <p:spPr bwMode="auto">
          <a:xfrm>
            <a:off x="7864476" y="3266056"/>
            <a:ext cx="576262" cy="269875"/>
          </a:xfrm>
          <a:prstGeom prst="notchedRightArrow">
            <a:avLst>
              <a:gd name="adj1" fmla="val 50000"/>
              <a:gd name="adj2" fmla="val 53382"/>
            </a:avLst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he-IL"/>
          </a:p>
        </p:txBody>
      </p:sp>
      <p:sp>
        <p:nvSpPr>
          <p:cNvPr id="30743" name="Text Box 23"/>
          <p:cNvSpPr txBox="1">
            <a:spLocks noChangeArrowheads="1"/>
          </p:cNvSpPr>
          <p:nvPr/>
        </p:nvSpPr>
        <p:spPr bwMode="auto">
          <a:xfrm>
            <a:off x="8585201" y="3050155"/>
            <a:ext cx="23050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altLang="he-IL" sz="3600" b="1"/>
              <a:t>V=</a:t>
            </a:r>
            <a:r>
              <a:rPr lang="en-US" altLang="he-IL" sz="3600"/>
              <a:t>√</a:t>
            </a:r>
            <a:r>
              <a:rPr lang="en-US" altLang="he-IL" sz="3200" b="1"/>
              <a:t>2gH</a:t>
            </a:r>
          </a:p>
        </p:txBody>
      </p:sp>
      <p:sp>
        <p:nvSpPr>
          <p:cNvPr id="30744" name="Line 24"/>
          <p:cNvSpPr>
            <a:spLocks noChangeShapeType="1"/>
          </p:cNvSpPr>
          <p:nvPr/>
        </p:nvSpPr>
        <p:spPr bwMode="auto">
          <a:xfrm>
            <a:off x="9448801" y="3121593"/>
            <a:ext cx="938212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45" name="Text Box 25"/>
          <p:cNvSpPr txBox="1">
            <a:spLocks noChangeArrowheads="1"/>
          </p:cNvSpPr>
          <p:nvPr/>
        </p:nvSpPr>
        <p:spPr bwMode="auto">
          <a:xfrm>
            <a:off x="6456363" y="3429001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altLang="he-IL"/>
          </a:p>
        </p:txBody>
      </p:sp>
      <p:sp>
        <p:nvSpPr>
          <p:cNvPr id="30746" name="Text Box 26"/>
          <p:cNvSpPr txBox="1">
            <a:spLocks noChangeArrowheads="1"/>
          </p:cNvSpPr>
          <p:nvPr/>
        </p:nvSpPr>
        <p:spPr bwMode="auto">
          <a:xfrm>
            <a:off x="8787580" y="1289050"/>
            <a:ext cx="12009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800" b="1"/>
              <a:t>g=9.81</a:t>
            </a:r>
          </a:p>
        </p:txBody>
      </p:sp>
      <p:sp>
        <p:nvSpPr>
          <p:cNvPr id="30747" name="Text Box 27"/>
          <p:cNvSpPr txBox="1">
            <a:spLocks noChangeArrowheads="1"/>
          </p:cNvSpPr>
          <p:nvPr/>
        </p:nvSpPr>
        <p:spPr bwMode="auto">
          <a:xfrm>
            <a:off x="2149475" y="2124075"/>
            <a:ext cx="14986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n-US" altLang="he-IL" sz="3200" b="1" dirty="0"/>
              <a:t>V</a:t>
            </a:r>
            <a:r>
              <a:rPr lang="en-US" altLang="he-IL" b="1" dirty="0"/>
              <a:t>2</a:t>
            </a:r>
            <a:r>
              <a:rPr lang="en-US" altLang="he-IL" sz="3200" b="1" dirty="0"/>
              <a:t>= n×</a:t>
            </a:r>
            <a:endParaRPr lang="en-US" altLang="he-IL" dirty="0"/>
          </a:p>
        </p:txBody>
      </p:sp>
      <p:sp>
        <p:nvSpPr>
          <p:cNvPr id="30748" name="Text Box 28"/>
          <p:cNvSpPr txBox="1">
            <a:spLocks noChangeArrowheads="1"/>
          </p:cNvSpPr>
          <p:nvPr/>
        </p:nvSpPr>
        <p:spPr bwMode="auto">
          <a:xfrm>
            <a:off x="3359150" y="1916113"/>
            <a:ext cx="1189038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 rtl="0"/>
            <a:r>
              <a:rPr lang="el-GR" altLang="he-IL" sz="2800" b="1"/>
              <a:t>π</a:t>
            </a:r>
            <a:r>
              <a:rPr lang="en-US" altLang="he-IL" sz="2800" b="1"/>
              <a:t>×D</a:t>
            </a:r>
            <a:endParaRPr lang="el-GR" altLang="he-IL" sz="2800" b="1"/>
          </a:p>
        </p:txBody>
      </p:sp>
      <p:sp>
        <p:nvSpPr>
          <p:cNvPr id="30749" name="Line 29"/>
          <p:cNvSpPr>
            <a:spLocks noChangeShapeType="1"/>
          </p:cNvSpPr>
          <p:nvPr/>
        </p:nvSpPr>
        <p:spPr bwMode="auto">
          <a:xfrm>
            <a:off x="3503614" y="2420938"/>
            <a:ext cx="7207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he-IL"/>
          </a:p>
        </p:txBody>
      </p:sp>
      <p:sp>
        <p:nvSpPr>
          <p:cNvPr id="30750" name="Text Box 30"/>
          <p:cNvSpPr txBox="1">
            <a:spLocks noChangeArrowheads="1"/>
          </p:cNvSpPr>
          <p:nvPr/>
        </p:nvSpPr>
        <p:spPr bwMode="auto">
          <a:xfrm>
            <a:off x="3496016" y="2420938"/>
            <a:ext cx="58862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he-IL" sz="2800" b="1"/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689734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9" name="Picture 5" descr="28952E9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250" y="0"/>
            <a:ext cx="5011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4305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Picture 4" descr="9E093FC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76" y="0"/>
            <a:ext cx="48101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20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80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990" name="Group 4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9945766"/>
              </p:ext>
            </p:extLst>
          </p:nvPr>
        </p:nvGraphicFramePr>
        <p:xfrm>
          <a:off x="1703389" y="0"/>
          <a:ext cx="8569325" cy="6553201"/>
        </p:xfrm>
        <a:graphic>
          <a:graphicData uri="http://schemas.openxmlformats.org/drawingml/2006/table">
            <a:tbl>
              <a:tblPr rtl="1"/>
              <a:tblGrid>
                <a:gridCol w="1535113"/>
                <a:gridCol w="1917700"/>
                <a:gridCol w="1919287"/>
                <a:gridCol w="1919288"/>
                <a:gridCol w="1277937"/>
              </a:tblGrid>
              <a:tr h="825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3000</a:t>
                      </a:r>
                      <a:endParaRPr kumimoji="0" lang="he-IL" altLang="he-I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1700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2000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2850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ספיקה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115.8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65.6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77.2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25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110.5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62.6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73.7</a:t>
                      </a:r>
                      <a:endParaRPr kumimoji="0" lang="he-IL" altLang="he-I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350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105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59.6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70.2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100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95.8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54.3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63.9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91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450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5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84.7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48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56.5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80.5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500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54088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73.7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41.8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49.1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70</a:t>
                      </a:r>
                      <a:endParaRPr kumimoji="0" lang="he-IL" altLang="he-IL" sz="3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1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e-IL" altLang="he-IL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anose="020B0604030504040204" pitchFamily="34" charset="0"/>
                          <a:cs typeface="Tahoma" panose="020B0604030504040204" pitchFamily="34" charset="0"/>
                        </a:rPr>
                        <a:t>550</a:t>
                      </a:r>
                      <a:endParaRPr kumimoji="0" lang="he-IL" altLang="he-IL" sz="3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5266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606" name="Object 6"/>
          <p:cNvGraphicFramePr>
            <a:graphicFrameLocks noChangeAspect="1"/>
          </p:cNvGraphicFramePr>
          <p:nvPr/>
        </p:nvGraphicFramePr>
        <p:xfrm>
          <a:off x="1524000" y="119064"/>
          <a:ext cx="9144000" cy="6738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תרשים" r:id="rId3" imgW="5311064" imgH="3101188" progId="Excel.Chart.8">
                  <p:embed/>
                </p:oleObj>
              </mc:Choice>
              <mc:Fallback>
                <p:oleObj name="תרשים" r:id="rId3" imgW="5311064" imgH="310118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19064"/>
                        <a:ext cx="9144000" cy="6738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5554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0A92D3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3"/>
          <a:stretch>
            <a:fillRect/>
          </a:stretch>
        </p:blipFill>
        <p:spPr bwMode="auto">
          <a:xfrm>
            <a:off x="3614739" y="1"/>
            <a:ext cx="4351337" cy="679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1108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he-IL"/>
          </a:p>
        </p:txBody>
      </p:sp>
      <p:sp>
        <p:nvSpPr>
          <p:cNvPr id="45059" name="Rectangle 3" descr="בורג ארכימדס"/>
          <p:cNvSpPr>
            <a:spLocks noGrp="1" noChangeAspect="1" noChangeArrowheads="1"/>
          </p:cNvSpPr>
          <p:nvPr isPhoto="1"/>
        </p:nvSpPr>
        <p:spPr bwMode="auto">
          <a:xfrm>
            <a:off x="1524000" y="0"/>
            <a:ext cx="9467850" cy="6858000"/>
          </a:xfrm>
          <a:prstGeom prst="rect">
            <a:avLst/>
          </a:prstGeom>
          <a:blipFill dpi="0" rotWithShape="1">
            <a:blip r:embed="rId3"/>
            <a:srcRect/>
            <a:stretch>
              <a:fillRect r="-11066"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n-US" altLang="he-IL" sz="5400" b="1">
              <a:solidFill>
                <a:srgbClr val="3366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5060" name="WordArt 4"/>
          <p:cNvSpPr>
            <a:spLocks noChangeArrowheads="1" noChangeShapeType="1" noTextEdit="1"/>
          </p:cNvSpPr>
          <p:nvPr/>
        </p:nvSpPr>
        <p:spPr bwMode="auto">
          <a:xfrm>
            <a:off x="2495551" y="1"/>
            <a:ext cx="6778625" cy="177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2398"/>
              </a:avLst>
            </a:prstTxWarp>
          </a:bodyPr>
          <a:lstStyle/>
          <a:p>
            <a:pPr algn="ctr"/>
            <a:r>
              <a:rPr lang="he-IL" sz="3600" kern="10">
                <a:ln w="12700">
                  <a:solidFill>
                    <a:srgbClr val="EAEAEA"/>
                  </a:solidFill>
                  <a:miter lim="800000"/>
                  <a:headEnd/>
                  <a:tailEnd/>
                </a:ln>
                <a:gradFill rotWithShape="0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/>
                  </a:outerShdw>
                </a:effectLst>
                <a:latin typeface="Arial Black" panose="020B0A04020102020204" pitchFamily="34" charset="0"/>
              </a:rPr>
              <a:t>תודה על ההקשבה</a:t>
            </a:r>
          </a:p>
        </p:txBody>
      </p:sp>
      <p:sp>
        <p:nvSpPr>
          <p:cNvPr id="45061" name="Rectangle 5"/>
          <p:cNvSpPr>
            <a:spLocks noChangeArrowheads="1"/>
          </p:cNvSpPr>
          <p:nvPr/>
        </p:nvSpPr>
        <p:spPr bwMode="auto">
          <a:xfrm>
            <a:off x="550863" y="5943600"/>
            <a:ext cx="8820151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he-IL" altLang="he-IL" sz="54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ארגון</a:t>
            </a:r>
            <a:r>
              <a:rPr lang="he-IL" altLang="he-IL" sz="5400" b="1">
                <a:solidFill>
                  <a:srgbClr val="3366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he-IL" altLang="he-IL" sz="5400" b="1">
                <a:solidFill>
                  <a:srgbClr val="0000FF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עובדי המים</a:t>
            </a:r>
            <a:endParaRPr lang="en-US" altLang="he-IL" sz="5400" b="1">
              <a:solidFill>
                <a:srgbClr val="0000FF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5062" name="Picture 6" descr="$WPM05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22000" contras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788" y="1700214"/>
            <a:ext cx="2552700" cy="395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370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5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50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" presetClass="entr" presetSubtype="0" fill="hold" grpId="0" nodeType="after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60" grpId="0" animBg="1"/>
      <p:bldP spid="4506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445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293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9144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127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6276" y="0"/>
            <a:ext cx="5197475" cy="692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7597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0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696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838" y="0"/>
            <a:ext cx="5143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62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תמונות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32089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זרימה">
  <a:themeElements>
    <a:clrScheme name="זרימה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זרימה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זרימה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זרימה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זרימה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3121</TotalTime>
  <Words>72</Words>
  <Application>Microsoft Office PowerPoint</Application>
  <PresentationFormat>מסך רחב</PresentationFormat>
  <Paragraphs>54</Paragraphs>
  <Slides>33</Slides>
  <Notes>3</Notes>
  <HiddenSlides>0</HiddenSlides>
  <MMClips>0</MMClips>
  <ScaleCrop>false</ScaleCrop>
  <HeadingPairs>
    <vt:vector size="8" baseType="variant">
      <vt:variant>
        <vt:lpstr>גופנים בשימוש</vt:lpstr>
      </vt:variant>
      <vt:variant>
        <vt:i4>9</vt:i4>
      </vt:variant>
      <vt:variant>
        <vt:lpstr>ערכת נושא</vt:lpstr>
      </vt:variant>
      <vt:variant>
        <vt:i4>1</vt:i4>
      </vt:variant>
      <vt:variant>
        <vt:lpstr>שרתי OLE מוטבעים</vt:lpstr>
      </vt:variant>
      <vt:variant>
        <vt:i4>1</vt:i4>
      </vt:variant>
      <vt:variant>
        <vt:lpstr>כותרות שקופיות</vt:lpstr>
      </vt:variant>
      <vt:variant>
        <vt:i4>33</vt:i4>
      </vt:variant>
    </vt:vector>
  </HeadingPairs>
  <TitlesOfParts>
    <vt:vector size="44" baseType="lpstr">
      <vt:lpstr>Arial</vt:lpstr>
      <vt:lpstr>Arial Black</vt:lpstr>
      <vt:lpstr>Calibri</vt:lpstr>
      <vt:lpstr>Constantia</vt:lpstr>
      <vt:lpstr>David</vt:lpstr>
      <vt:lpstr>Impact</vt:lpstr>
      <vt:lpstr>Tahoma</vt:lpstr>
      <vt:lpstr>Times New Roman</vt:lpstr>
      <vt:lpstr>Wingdings 2</vt:lpstr>
      <vt:lpstr>זרימה</vt:lpstr>
      <vt:lpstr>תרשים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talr</dc:creator>
  <cp:lastModifiedBy>talr</cp:lastModifiedBy>
  <cp:revision>17</cp:revision>
  <dcterms:created xsi:type="dcterms:W3CDTF">2015-11-08T20:30:57Z</dcterms:created>
  <dcterms:modified xsi:type="dcterms:W3CDTF">2018-02-14T09:56:58Z</dcterms:modified>
</cp:coreProperties>
</file>