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7"/>
  </p:notesMasterIdLst>
  <p:sldIdLst>
    <p:sldId id="256" r:id="rId2"/>
    <p:sldId id="284" r:id="rId3"/>
    <p:sldId id="319" r:id="rId4"/>
    <p:sldId id="320" r:id="rId5"/>
    <p:sldId id="312" r:id="rId6"/>
    <p:sldId id="321" r:id="rId7"/>
    <p:sldId id="311" r:id="rId8"/>
    <p:sldId id="288" r:id="rId9"/>
    <p:sldId id="351" r:id="rId10"/>
    <p:sldId id="289" r:id="rId11"/>
    <p:sldId id="290" r:id="rId12"/>
    <p:sldId id="348" r:id="rId13"/>
    <p:sldId id="352" r:id="rId14"/>
    <p:sldId id="328" r:id="rId15"/>
    <p:sldId id="313" r:id="rId16"/>
    <p:sldId id="317" r:id="rId17"/>
    <p:sldId id="322" r:id="rId18"/>
    <p:sldId id="323" r:id="rId19"/>
    <p:sldId id="329" r:id="rId20"/>
    <p:sldId id="331" r:id="rId21"/>
    <p:sldId id="332" r:id="rId22"/>
    <p:sldId id="345" r:id="rId23"/>
    <p:sldId id="326" r:id="rId24"/>
    <p:sldId id="333" r:id="rId25"/>
    <p:sldId id="334" r:id="rId26"/>
    <p:sldId id="327" r:id="rId27"/>
    <p:sldId id="325" r:id="rId28"/>
    <p:sldId id="339" r:id="rId29"/>
    <p:sldId id="340" r:id="rId30"/>
    <p:sldId id="346" r:id="rId31"/>
    <p:sldId id="347" r:id="rId32"/>
    <p:sldId id="349" r:id="rId33"/>
    <p:sldId id="350" r:id="rId34"/>
    <p:sldId id="342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3DB"/>
    <a:srgbClr val="A50021"/>
    <a:srgbClr val="7E285B"/>
    <a:srgbClr val="CE0CB2"/>
    <a:srgbClr val="128828"/>
    <a:srgbClr val="663300"/>
    <a:srgbClr val="0036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9864" autoAdjust="0"/>
  </p:normalViewPr>
  <p:slideViewPr>
    <p:cSldViewPr>
      <p:cViewPr varScale="1">
        <p:scale>
          <a:sx n="80" d="100"/>
          <a:sy n="80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B5367836-5307-43AE-8D40-F8E61EE925D7}" type="datetimeFigureOut">
              <a:rPr lang="he-IL"/>
              <a:pPr>
                <a:defRPr/>
              </a:pPr>
              <a:t>ח'/אדר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C86CDCDF-F2E8-4F60-B842-FA0EE04A7F5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57684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FD059AC-8569-42A5-9CF6-FF44E45CF5F7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he-IL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51422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ED031CBE-BB24-49A9-9AB2-39B53F21FF5E}" type="slidenum">
              <a:rPr lang="he-IL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417809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BE63B49-4542-4BF7-82F0-1D30D5CF8BB3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5</a:t>
            </a:fld>
            <a:endParaRPr lang="en-US" altLang="he-IL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93267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67B2B13-3F9B-473B-B9B4-02F0C02D721D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7</a:t>
            </a:fld>
            <a:endParaRPr lang="en-US" altLang="he-IL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412236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CA75578-A6B5-46CD-9804-3849A260DDEF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11</a:t>
            </a:fld>
            <a:endParaRPr lang="en-US" altLang="he-IL" smtClean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91965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005501A-B371-46B5-92C9-BC8690DBE1E5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16</a:t>
            </a:fld>
            <a:endParaRPr lang="en-US" altLang="he-IL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67735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460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98C456D-7F72-4BA9-8509-4B50A350BCFE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26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7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481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644B6CE-1A5A-4FF6-B2DD-820FAC069946}" type="slidenum">
              <a:rPr lang="he-IL" altLang="he-IL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27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3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553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BCE2E1-D5B7-4A8A-9FD7-039057F2E73F}" type="slidenum">
              <a:rPr lang="he-IL" altLang="he-IL" smtClean="0"/>
              <a:pPr/>
              <a:t>33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6467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F6D5-AD66-4B88-B2CC-AAD603C4EE25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ED60E0E-C8EA-4007-89E8-86D16D28ECF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5625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A362-EDA1-4774-A028-BB3B1AC9C37C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62A9-7CD2-4858-8D1F-5A053C9C1C3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4031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4620-7B90-4141-A359-6BB6AE3C4DDE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218A-3A3F-4DC4-B541-1C74ED3E682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431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97E229-A847-4852-A152-65BDFC1ADB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5C3A-2301-4ED5-A786-CF5C30FA4D53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D847-877E-4A17-9BA1-DD43F4CEB5C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3392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8FD2-B00C-4178-890D-3EAD86AE904E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ABBBD98-5B7E-4872-91E3-231279C05CD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246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1C33-4A91-468B-828D-B151FE1C749F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0F47-B98E-4245-837A-BFD8B19897E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69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7A49-C84F-4BB3-9B5B-03432F3DB418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B590-D488-4D43-B4D0-E82309FA0FB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6932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2A8D-5B46-4A24-8F51-95DCD7D881A3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1E66-9D90-4D5D-A373-B22F21621A4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03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5EAE-40BB-4B59-A871-FF554DBCEAE4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EE51-7A82-47A8-919A-610F4AFA180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7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F3DD-FEB4-4A57-8B42-C387C97DAA4F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24B1-EF77-4C47-BEFD-438AC6321C6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4194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165C-C6C0-4891-B729-7912B87FBB6F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F9B3-5F2F-46C3-AD87-ED53D21288B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8424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  <a:endParaRPr lang="en-US" altLang="he-IL" smtClean="0"/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E2C2C-42A3-4939-8224-2770F6384D9D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2C272F44-9589-43CC-B94C-C0A59FFF755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IWWA-QNAP\Data\&#1502;&#1510;&#1490;&#1493;&#1514;\&#1502;&#1491;&#1493;&#1512;%20&#1502;&#1513;&#1488;&#1489;&#1493;&#1514;\&#1511;&#1493;&#1512;&#1505;%20&#1502;&#1513;&#1488;&#1489;&#1493;&#1514;%20%201-2019\&#1502;&#1513;&#1488;&#1489;&#1492;%20&#1502;&#1505;&#1514;&#1493;&#1489;&#1489;&#1514;.avi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s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50"/>
            <a:ext cx="9324975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559425" y="2800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latin typeface="Arial" panose="020B0604020202020204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4213" y="2276475"/>
            <a:ext cx="79184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lnSpc>
                <a:spcPct val="135000"/>
              </a:lnSpc>
              <a:buFontTx/>
              <a:buChar char="•"/>
              <a:defRPr/>
            </a:pP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j-cs"/>
              </a:rPr>
              <a:t>מכונה המטעינה את הנוזל הזורם דרכה באנרגיה.</a:t>
            </a:r>
          </a:p>
          <a:p>
            <a:pPr algn="r" rtl="1" eaLnBrk="1" hangingPunct="1">
              <a:lnSpc>
                <a:spcPct val="135000"/>
              </a:lnSpc>
              <a:buFontTx/>
              <a:buChar char="•"/>
              <a:defRPr/>
            </a:pP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j-cs"/>
              </a:rPr>
              <a:t>לב המכונה הוא מאיץ, גוף מסתובב מורכב מתעלות  סימטריות סביב הציר.</a:t>
            </a:r>
          </a:p>
          <a:p>
            <a:pPr algn="r" rtl="1" eaLnBrk="1" hangingPunct="1">
              <a:lnSpc>
                <a:spcPct val="135000"/>
              </a:lnSpc>
              <a:buFontTx/>
              <a:buChar char="•"/>
              <a:defRPr/>
            </a:pP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j-cs"/>
              </a:rPr>
              <a:t>כאשר המאיץ מופעל, הנוזל הזורם דרכו נטען באנרגיה </a:t>
            </a:r>
            <a:r>
              <a:rPr lang="he-IL" sz="28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j-cs"/>
              </a:rPr>
              <a:t>מהירותית</a:t>
            </a: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j-cs"/>
              </a:rPr>
              <a:t> – בזכות הכוח הצנטריפוגלי.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6000" y="-242888"/>
            <a:ext cx="4851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משאבה צנטריפוגלית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imimp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4906962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16000" y="-242888"/>
            <a:ext cx="4851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משאבה צנטריפוגלית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62E1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r="73970" b="43881"/>
          <a:stretch>
            <a:fillRect/>
          </a:stretch>
        </p:blipFill>
        <p:spPr bwMode="auto">
          <a:xfrm>
            <a:off x="250825" y="0"/>
            <a:ext cx="2546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762E1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9" r="73970"/>
          <a:stretch>
            <a:fillRect/>
          </a:stretch>
        </p:blipFill>
        <p:spPr bwMode="auto">
          <a:xfrm>
            <a:off x="4849813" y="0"/>
            <a:ext cx="269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סוגי מאיצי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099"/>
            <a:ext cx="6679380" cy="63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800350" y="5372100"/>
            <a:ext cx="3486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e-IL" sz="27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7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pel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14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1266825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8" y="214313"/>
            <a:ext cx="5857875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משאבה צנטריפוגלית רב דרגתית</a:t>
            </a:r>
            <a:endParaRPr lang="he-IL" sz="32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16000" y="-242888"/>
            <a:ext cx="4851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משאבה צנטריפוגלית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משאבה מסתובבת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1556792"/>
            <a:ext cx="9144000" cy="5143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611188" y="3500438"/>
            <a:ext cx="2303462" cy="2232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endParaRPr lang="en-US" altLang="he-IL"/>
          </a:p>
        </p:txBody>
      </p:sp>
      <p:sp>
        <p:nvSpPr>
          <p:cNvPr id="30725" name="door"/>
          <p:cNvSpPr>
            <a:spLocks noEditPoints="1" noChangeArrowheads="1"/>
          </p:cNvSpPr>
          <p:nvPr/>
        </p:nvSpPr>
        <p:spPr bwMode="auto">
          <a:xfrm>
            <a:off x="611188" y="3860800"/>
            <a:ext cx="1150937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30275" y="4529138"/>
            <a:ext cx="547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he-IL" sz="2800" b="1"/>
              <a:t>V</a:t>
            </a:r>
            <a:r>
              <a:rPr lang="en-US" altLang="he-IL" b="1"/>
              <a:t>1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-4763" y="3521075"/>
            <a:ext cx="61595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he-IL" sz="2800" b="1"/>
              <a:t>V</a:t>
            </a:r>
            <a:r>
              <a:rPr lang="en-US" altLang="he-IL" b="1"/>
              <a:t>2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1476375" y="4652963"/>
            <a:ext cx="28733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539750" y="3860800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0225" y="2343150"/>
            <a:ext cx="78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600" b="1"/>
              <a:t>H=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527175" y="2206625"/>
            <a:ext cx="1944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/>
              <a:t>V²</a:t>
            </a:r>
            <a:r>
              <a:rPr lang="en-US" altLang="he-IL" sz="1600" b="1"/>
              <a:t>2</a:t>
            </a:r>
            <a:r>
              <a:rPr lang="en-US" altLang="he-IL" b="1"/>
              <a:t>-</a:t>
            </a:r>
            <a:r>
              <a:rPr lang="en-US" altLang="he-IL" sz="2800" b="1"/>
              <a:t>V²</a:t>
            </a:r>
            <a:r>
              <a:rPr lang="en-US" altLang="he-IL" sz="1600" b="1"/>
              <a:t>1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814513" y="2566988"/>
            <a:ext cx="600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2800" b="1"/>
              <a:t>2g</a:t>
            </a: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2822575" y="2495550"/>
            <a:ext cx="576263" cy="269875"/>
          </a:xfrm>
          <a:prstGeom prst="notchedRightArrow">
            <a:avLst>
              <a:gd name="adj1" fmla="val 50000"/>
              <a:gd name="adj2" fmla="val 5338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4356100" y="2276475"/>
            <a:ext cx="938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53" name="Text Box 25"/>
          <p:cNvSpPr txBox="1">
            <a:spLocks noChangeArrowheads="1"/>
          </p:cNvSpPr>
          <p:nvPr/>
        </p:nvSpPr>
        <p:spPr bwMode="auto">
          <a:xfrm>
            <a:off x="4932363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he-IL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161213" y="1289050"/>
            <a:ext cx="1303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he-IL" sz="2800" b="1"/>
              <a:t>g=9.81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4611688" y="4003675"/>
            <a:ext cx="149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200" b="1"/>
              <a:t>V</a:t>
            </a:r>
            <a:r>
              <a:rPr lang="en-US" altLang="he-IL" b="1"/>
              <a:t>2</a:t>
            </a:r>
            <a:r>
              <a:rPr lang="en-US" altLang="he-IL" sz="3200" b="1"/>
              <a:t>= n×</a:t>
            </a:r>
            <a:endParaRPr lang="en-US" altLang="he-IL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821363" y="3795713"/>
            <a:ext cx="1189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he-IL" sz="2800" b="1"/>
              <a:t>π</a:t>
            </a:r>
            <a:r>
              <a:rPr lang="en-US" altLang="he-IL" sz="2800" b="1"/>
              <a:t>×D</a:t>
            </a:r>
            <a:endParaRPr lang="el-GR" altLang="he-IL" sz="2800" b="1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5965825" y="43005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5965825" y="430053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he-IL" sz="2800" b="1"/>
              <a:t>60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1598613" y="2606675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511550" y="225583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600" b="1"/>
              <a:t>V=</a:t>
            </a:r>
            <a:r>
              <a:rPr lang="en-US" altLang="he-IL" sz="3600"/>
              <a:t>√</a:t>
            </a:r>
            <a:r>
              <a:rPr lang="en-US" altLang="he-IL" sz="3200" b="1"/>
              <a:t>2gH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8" grpId="0"/>
      <p:bldP spid="30729" grpId="0"/>
      <p:bldP spid="30730" grpId="0" animBg="1"/>
      <p:bldP spid="30731" grpId="0" animBg="1"/>
      <p:bldP spid="30738" grpId="0"/>
      <p:bldP spid="30741" grpId="0"/>
      <p:bldP spid="30742" grpId="0" animBg="1"/>
      <p:bldP spid="30744" grpId="0" animBg="1"/>
      <p:bldP spid="30746" grpId="0"/>
      <p:bldP spid="30747" grpId="0"/>
      <p:bldP spid="30748" grpId="0"/>
      <p:bldP spid="30749" grpId="0" animBg="1"/>
      <p:bldP spid="30750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800" b="1" u="sng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ארבעת הנתונים המאפיינים משאבה צנטריפוגלית</a:t>
            </a:r>
            <a:endParaRPr lang="en-US" altLang="he-IL" sz="2800" b="1" u="sng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57275" y="1557338"/>
            <a:ext cx="6850063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lvl="3" algn="r" rtl="1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he-IL" sz="3200" b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 </a:t>
            </a:r>
            <a:r>
              <a:rPr lang="he-IL" altLang="he-IL" sz="3200" b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ספיקה</a:t>
            </a:r>
          </a:p>
          <a:p>
            <a:pPr lvl="3" algn="r" rtl="1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he-IL" sz="32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he-IL" altLang="he-IL" sz="32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עומד</a:t>
            </a:r>
          </a:p>
          <a:p>
            <a:pPr lvl="3" algn="r" rtl="1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he-IL" sz="32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e-IL" altLang="he-IL" sz="32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הספק</a:t>
            </a:r>
          </a:p>
          <a:p>
            <a:pPr lvl="3" algn="r" rtl="1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he-IL" sz="3200" b="1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n-US" altLang="he-IL" sz="3200" b="1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3200" b="1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נצילות (יעילות)</a:t>
            </a:r>
            <a:endParaRPr lang="el-GR" altLang="he-IL" sz="3200" b="1">
              <a:solidFill>
                <a:srgbClr val="66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4140200" y="1052513"/>
            <a:ext cx="36814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he-IL" sz="4400" b="1" u="sng">
                <a:solidFill>
                  <a:srgbClr val="CC0000"/>
                </a:solidFill>
              </a:rPr>
              <a:t>Q</a:t>
            </a:r>
            <a:r>
              <a:rPr lang="he-IL" altLang="he-IL" sz="4400" b="1" u="sng">
                <a:solidFill>
                  <a:srgbClr val="CC0000"/>
                </a:solidFill>
              </a:rPr>
              <a:t>ספיקה = </a:t>
            </a:r>
            <a:endParaRPr lang="en-US" altLang="he-IL" sz="4400" b="1" u="sng">
              <a:solidFill>
                <a:srgbClr val="CC00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88931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he-IL" altLang="he-IL" sz="3200" b="1">
                <a:solidFill>
                  <a:srgbClr val="000099"/>
                </a:solidFill>
              </a:rPr>
              <a:t>יחידת נפח העוברת ביחידת זמן.</a:t>
            </a:r>
          </a:p>
          <a:p>
            <a:pPr algn="r" rtl="1">
              <a:lnSpc>
                <a:spcPct val="130000"/>
              </a:lnSpc>
            </a:pPr>
            <a:r>
              <a:rPr lang="he-IL" altLang="he-IL" sz="3200" b="1">
                <a:solidFill>
                  <a:srgbClr val="CC0099"/>
                </a:solidFill>
              </a:rPr>
              <a:t>יחידות מקובלות:</a:t>
            </a:r>
          </a:p>
          <a:p>
            <a:pPr lvl="1" algn="ctr" rtl="1">
              <a:lnSpc>
                <a:spcPct val="130000"/>
              </a:lnSpc>
            </a:pPr>
            <a:r>
              <a:rPr lang="en-US" altLang="he-IL" sz="3200" b="1">
                <a:solidFill>
                  <a:srgbClr val="CC0000"/>
                </a:solidFill>
              </a:rPr>
              <a:t>                      </a:t>
            </a:r>
            <a:r>
              <a:rPr lang="he-IL" altLang="he-IL" sz="3200" b="1">
                <a:solidFill>
                  <a:srgbClr val="CC0000"/>
                </a:solidFill>
              </a:rPr>
              <a:t>מק"ש - </a:t>
            </a:r>
            <a:r>
              <a:rPr lang="en-US" altLang="he-IL" sz="3200" b="1">
                <a:solidFill>
                  <a:srgbClr val="CC0000"/>
                </a:solidFill>
              </a:rPr>
              <a:t>m³/h</a:t>
            </a:r>
            <a:endParaRPr lang="he-IL" altLang="he-IL" sz="3200" b="1">
              <a:solidFill>
                <a:srgbClr val="CC0000"/>
              </a:solidFill>
            </a:endParaRPr>
          </a:p>
          <a:p>
            <a:pPr lvl="4" algn="ctr" rtl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he-IL" sz="3200" b="1">
                <a:solidFill>
                  <a:srgbClr val="006600"/>
                </a:solidFill>
              </a:rPr>
              <a:t>      </a:t>
            </a:r>
            <a:r>
              <a:rPr lang="he-IL" altLang="he-IL" sz="3200" b="1">
                <a:solidFill>
                  <a:srgbClr val="006600"/>
                </a:solidFill>
              </a:rPr>
              <a:t>ליטר/דקה - </a:t>
            </a:r>
            <a:r>
              <a:rPr lang="en-US" altLang="he-IL" sz="3200" b="1">
                <a:solidFill>
                  <a:srgbClr val="006600"/>
                </a:solidFill>
              </a:rPr>
              <a:t>L/min</a:t>
            </a:r>
            <a:endParaRPr lang="he-IL" altLang="he-IL" sz="3200" b="1">
              <a:solidFill>
                <a:srgbClr val="006600"/>
              </a:solidFill>
            </a:endParaRPr>
          </a:p>
          <a:p>
            <a:pPr lvl="4" algn="ctr" rtl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he-IL" altLang="he-IL" sz="3200" b="1">
                <a:solidFill>
                  <a:srgbClr val="990099"/>
                </a:solidFill>
              </a:rPr>
              <a:t>ליטר/שנייה - </a:t>
            </a:r>
            <a:r>
              <a:rPr lang="en-US" altLang="he-IL" sz="3200" b="1">
                <a:solidFill>
                  <a:srgbClr val="990099"/>
                </a:solidFill>
              </a:rPr>
              <a:t>L/s</a:t>
            </a:r>
            <a:endParaRPr lang="he-IL" altLang="he-IL" sz="3200" b="1">
              <a:solidFill>
                <a:srgbClr val="990099"/>
              </a:solidFill>
            </a:endParaRPr>
          </a:p>
          <a:p>
            <a:pPr lvl="3" algn="ctr" rtl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he-IL" altLang="he-IL" sz="3200" b="1">
                <a:solidFill>
                  <a:srgbClr val="000099"/>
                </a:solidFill>
              </a:rPr>
              <a:t>          </a:t>
            </a:r>
            <a:r>
              <a:rPr lang="he-IL" altLang="he-IL" sz="3200" b="1">
                <a:solidFill>
                  <a:srgbClr val="800000"/>
                </a:solidFill>
              </a:rPr>
              <a:t>גלון /דקה</a:t>
            </a:r>
            <a:r>
              <a:rPr lang="he-IL" altLang="he-IL" sz="3200" b="1">
                <a:solidFill>
                  <a:srgbClr val="000099"/>
                </a:solidFill>
              </a:rPr>
              <a:t> </a:t>
            </a:r>
            <a:r>
              <a:rPr lang="he-IL" altLang="he-IL" sz="3200" b="1">
                <a:solidFill>
                  <a:srgbClr val="800000"/>
                </a:solidFill>
              </a:rPr>
              <a:t>- </a:t>
            </a:r>
            <a:r>
              <a:rPr lang="en-US" altLang="he-IL" sz="3200" b="1">
                <a:solidFill>
                  <a:srgbClr val="800000"/>
                </a:solidFill>
              </a:rPr>
              <a:t>GPM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אנטיליה 8_0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43125"/>
            <a:ext cx="657225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-242888"/>
            <a:ext cx="4276725" cy="1143001"/>
          </a:xfrm>
        </p:spPr>
        <p:txBody>
          <a:bodyPr/>
          <a:lstStyle/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גלגל </a:t>
            </a:r>
            <a:r>
              <a:rPr lang="he-I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אנטילה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41275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sz="4000" b="1" u="sng">
                <a:solidFill>
                  <a:srgbClr val="000099"/>
                </a:solidFill>
              </a:rPr>
              <a:t>מושגי ספיקה </a:t>
            </a:r>
            <a:endParaRPr lang="en-US" altLang="he-IL" sz="4000" b="1" u="sng">
              <a:solidFill>
                <a:srgbClr val="000099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1268413"/>
            <a:ext cx="91440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40000"/>
              </a:lnSpc>
            </a:pPr>
            <a:r>
              <a:rPr lang="he-IL" altLang="he-IL" sz="3600" b="1">
                <a:solidFill>
                  <a:srgbClr val="FF3300"/>
                </a:solidFill>
              </a:rPr>
              <a:t>ספיקה נומינלית – ספיקה נדרשת</a:t>
            </a:r>
          </a:p>
          <a:p>
            <a:pPr algn="ctr" rtl="1">
              <a:lnSpc>
                <a:spcPct val="140000"/>
              </a:lnSpc>
            </a:pPr>
            <a:r>
              <a:rPr lang="he-IL" altLang="he-IL" sz="3600" b="1"/>
              <a:t>   ספיקה אופטימאלית – ספיקה ביעילות מירבית</a:t>
            </a:r>
          </a:p>
          <a:p>
            <a:pPr algn="ctr" rtl="1">
              <a:lnSpc>
                <a:spcPct val="140000"/>
              </a:lnSpc>
            </a:pPr>
            <a:r>
              <a:rPr lang="he-IL" altLang="he-IL" sz="3600" b="1">
                <a:solidFill>
                  <a:srgbClr val="006600"/>
                </a:solidFill>
              </a:rPr>
              <a:t>         ספיקה מרבית – ספיקה מקסימאלית </a:t>
            </a:r>
          </a:p>
          <a:p>
            <a:pPr algn="r" rtl="1">
              <a:lnSpc>
                <a:spcPct val="140000"/>
              </a:lnSpc>
            </a:pPr>
            <a:endParaRPr lang="en-US" altLang="he-IL" sz="3600" b="1">
              <a:solidFill>
                <a:srgbClr val="006600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0" y="4221163"/>
            <a:ext cx="90360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600" b="1">
                <a:solidFill>
                  <a:srgbClr val="800000"/>
                </a:solidFill>
              </a:rPr>
              <a:t>הספיקה נמדדת באמצעות :</a:t>
            </a:r>
          </a:p>
          <a:p>
            <a:pPr algn="ctr" rtl="1">
              <a:buFontTx/>
              <a:buChar char="•"/>
            </a:pPr>
            <a:r>
              <a:rPr lang="he-IL" altLang="he-IL" sz="3600" b="1">
                <a:solidFill>
                  <a:srgbClr val="CC0099"/>
                </a:solidFill>
              </a:rPr>
              <a:t> מדי מים מסוגים שונים</a:t>
            </a:r>
          </a:p>
          <a:p>
            <a:pPr algn="ctr" rtl="1">
              <a:buFontTx/>
              <a:buChar char="•"/>
            </a:pPr>
            <a:r>
              <a:rPr lang="he-IL" altLang="he-IL" sz="3600" b="1">
                <a:solidFill>
                  <a:srgbClr val="666633"/>
                </a:solidFill>
              </a:rPr>
              <a:t> מדידה נפחית – מיכלים</a:t>
            </a:r>
            <a:endParaRPr lang="en-US" altLang="he-IL" sz="3600" b="1">
              <a:solidFill>
                <a:srgbClr val="66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25" y="704850"/>
            <a:ext cx="4494213" cy="1143000"/>
          </a:xfrm>
        </p:spPr>
        <p:txBody>
          <a:bodyPr/>
          <a:lstStyle/>
          <a:p>
            <a:pPr algn="ctr"/>
            <a:r>
              <a:rPr lang="en-US" altLang="he-IL" sz="5400" b="1" u="sng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e-IL" altLang="he-IL" sz="5400" b="1" u="sng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עומד = </a:t>
            </a:r>
            <a:r>
              <a:rPr lang="en-US" altLang="he-IL" sz="3600" b="1" u="sng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he-IL" sz="3600" b="1" u="sng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he-IL" sz="3600" b="1" u="sng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32038"/>
            <a:ext cx="8424863" cy="4525962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­"/>
            </a:pPr>
            <a:r>
              <a:rPr lang="he-IL" altLang="he-IL" sz="2800" b="1" smtClean="0">
                <a:solidFill>
                  <a:srgbClr val="CC0000"/>
                </a:solidFill>
                <a:cs typeface="Arial" panose="020B0604020202020204" pitchFamily="34" charset="0"/>
              </a:rPr>
              <a:t>העומד – יחידה המבטאת את האנרגיה הטעונה בנוזל.</a:t>
            </a:r>
          </a:p>
          <a:p>
            <a:pPr algn="r" rtl="1">
              <a:buFont typeface="Wingdings" panose="05000000000000000000" pitchFamily="2" charset="2"/>
              <a:buChar char="­"/>
            </a:pPr>
            <a:r>
              <a:rPr lang="he-IL" altLang="he-IL" sz="2800" b="1" smtClean="0">
                <a:solidFill>
                  <a:srgbClr val="006600"/>
                </a:solidFill>
                <a:cs typeface="Arial" panose="020B0604020202020204" pitchFamily="34" charset="0"/>
              </a:rPr>
              <a:t>העומד אינו תלוי במסה הניפחית של הנוזל להבדיל         </a:t>
            </a:r>
            <a:r>
              <a:rPr lang="en-US" altLang="he-IL" sz="2800" b="1" smtClean="0">
                <a:solidFill>
                  <a:srgbClr val="006600"/>
                </a:solidFill>
                <a:cs typeface="Arial" panose="020B0604020202020204" pitchFamily="34" charset="0"/>
              </a:rPr>
              <a:t/>
            </a:r>
            <a:br>
              <a:rPr lang="en-US" altLang="he-IL" sz="2800" b="1" smtClean="0">
                <a:solidFill>
                  <a:srgbClr val="006600"/>
                </a:solidFill>
                <a:cs typeface="Arial" panose="020B0604020202020204" pitchFamily="34" charset="0"/>
              </a:rPr>
            </a:br>
            <a:r>
              <a:rPr lang="he-IL" altLang="he-IL" sz="2800" b="1" smtClean="0">
                <a:solidFill>
                  <a:srgbClr val="006600"/>
                </a:solidFill>
                <a:cs typeface="Arial" panose="020B0604020202020204" pitchFamily="34" charset="0"/>
              </a:rPr>
              <a:t>מלחץ הנמדד באטמוספרות וסימנו – </a:t>
            </a:r>
            <a:r>
              <a:rPr lang="en-US" altLang="he-IL" sz="2800" b="1" smtClean="0">
                <a:solidFill>
                  <a:srgbClr val="006600"/>
                </a:solidFill>
                <a:cs typeface="Arial" panose="020B0604020202020204" pitchFamily="34" charset="0"/>
              </a:rPr>
              <a:t>P</a:t>
            </a:r>
            <a:r>
              <a:rPr lang="he-IL" altLang="he-IL" sz="2800" b="1" smtClean="0">
                <a:solidFill>
                  <a:srgbClr val="006600"/>
                </a:solidFill>
                <a:cs typeface="Arial" panose="020B060402020202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­"/>
            </a:pPr>
            <a:r>
              <a:rPr lang="he-IL" altLang="he-IL" sz="2800" b="1" smtClean="0">
                <a:solidFill>
                  <a:srgbClr val="800000"/>
                </a:solidFill>
                <a:cs typeface="Arial" panose="020B0604020202020204" pitchFamily="34" charset="0"/>
              </a:rPr>
              <a:t>במים העומד ≈ לחץ   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he-IL" altLang="he-IL" sz="2800" b="1" smtClean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he-IL" sz="2800" b="1" u="sng" smtClean="0">
                <a:solidFill>
                  <a:schemeClr val="hlink"/>
                </a:solidFill>
                <a:cs typeface="Arial" panose="020B0604020202020204" pitchFamily="34" charset="0"/>
              </a:rPr>
              <a:t>P≈H</a:t>
            </a:r>
            <a:r>
              <a:rPr lang="he-IL" altLang="he-IL" sz="2800" b="1" smtClean="0">
                <a:solidFill>
                  <a:schemeClr val="hlink"/>
                </a:solidFill>
                <a:cs typeface="Arial" panose="020B0604020202020204" pitchFamily="34" charset="0"/>
              </a:rPr>
              <a:t> מקדם מסה נפחית  </a:t>
            </a:r>
            <a:r>
              <a:rPr lang="el-GR" altLang="he-IL" sz="2800" b="1" smtClean="0">
                <a:solidFill>
                  <a:schemeClr val="hlink"/>
                </a:solidFill>
                <a:cs typeface="Arial" panose="020B0604020202020204" pitchFamily="34" charset="0"/>
              </a:rPr>
              <a:t>γ</a:t>
            </a:r>
            <a:r>
              <a:rPr lang="he-IL" altLang="he-IL" sz="2800" b="1" smtClean="0">
                <a:solidFill>
                  <a:schemeClr val="hlink"/>
                </a:solidFill>
                <a:cs typeface="Arial" panose="020B0604020202020204" pitchFamily="34" charset="0"/>
              </a:rPr>
              <a:t>=1</a:t>
            </a:r>
          </a:p>
          <a:p>
            <a:pPr algn="ctr" rtl="1">
              <a:buFont typeface="Wingdings" panose="05000000000000000000" pitchFamily="2" charset="2"/>
              <a:buNone/>
            </a:pPr>
            <a:endParaRPr lang="en-US" altLang="he-IL" sz="2800" b="1" smtClean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he-IL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e-IL" altLang="he-IL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en-US" altLang="he-IL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הספק</a:t>
            </a:r>
            <a:endParaRPr lang="en-US" altLang="he-IL" b="1" u="sng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863" y="2025650"/>
            <a:ext cx="6264275" cy="3617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e-IL" altLang="he-IL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הספק = כמות העבודה המושקעת או מתקבלת ביחידת זמן.</a:t>
            </a:r>
          </a:p>
          <a:p>
            <a:pPr algn="ctr" eaLnBrk="1" hangingPunct="1">
              <a:buFontTx/>
              <a:buNone/>
            </a:pPr>
            <a:r>
              <a:rPr lang="he-IL" altLang="he-IL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ההספק נמדד ביחידות אנרגיה: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he-IL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=קילו וואט </a:t>
            </a:r>
            <a:r>
              <a:rPr lang="en-US" altLang="he-IL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Kw</a:t>
            </a:r>
            <a:r>
              <a:rPr lang="he-IL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he-IL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כ"ס </a:t>
            </a:r>
            <a:r>
              <a:rPr lang="en-US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HP</a:t>
            </a:r>
          </a:p>
          <a:p>
            <a:pPr algn="ctr" eaLnBrk="1" hangingPunct="1">
              <a:buFontTx/>
              <a:buNone/>
            </a:pPr>
            <a:r>
              <a:rPr lang="en-US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1HP </a:t>
            </a:r>
            <a:r>
              <a:rPr lang="en-US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he-IL" b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he-IL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0.736 Kw</a:t>
            </a:r>
          </a:p>
          <a:p>
            <a:pPr algn="ctr" eaLnBrk="1" hangingPunct="1">
              <a:buFontTx/>
              <a:buNone/>
            </a:pPr>
            <a:r>
              <a:rPr lang="en-US" altLang="he-IL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1Kw </a:t>
            </a:r>
            <a:r>
              <a:rPr lang="en-US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he-IL" b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1.36 HP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43000" y="4832350"/>
            <a:ext cx="63992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2250" b="1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ההספק החשמלי הוא צורה אחת פרטית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2250" b="1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של ההספק הפיזיקלי.</a:t>
            </a:r>
            <a:endParaRPr lang="en-US" altLang="he-IL" sz="2250" b="1">
              <a:solidFill>
                <a:srgbClr val="FF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-39688"/>
            <a:ext cx="8229600" cy="1143001"/>
          </a:xfrm>
        </p:spPr>
        <p:txBody>
          <a:bodyPr/>
          <a:lstStyle/>
          <a:p>
            <a:pPr eaLnBrk="1" hangingPunct="1"/>
            <a:r>
              <a:rPr lang="he-IL" altLang="he-IL" sz="4500" b="1" u="sng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l-GR" altLang="he-IL" sz="4500" b="1" u="sng" smtClean="0">
                <a:solidFill>
                  <a:schemeClr val="bg1"/>
                </a:solidFill>
                <a:cs typeface="Arial" panose="020B0604020202020204" pitchFamily="34" charset="0"/>
              </a:rPr>
              <a:t>η</a:t>
            </a:r>
            <a:r>
              <a:rPr lang="he-IL" altLang="he-IL" sz="4500" b="1" u="sng" smtClean="0">
                <a:solidFill>
                  <a:schemeClr val="bg1"/>
                </a:solidFill>
                <a:cs typeface="Arial" panose="020B0604020202020204" pitchFamily="34" charset="0"/>
              </a:rPr>
              <a:t> יעילות = </a:t>
            </a:r>
            <a:endParaRPr lang="el-GR" altLang="he-IL" sz="4500" b="1" u="sng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89138"/>
            <a:ext cx="6858000" cy="2417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sz="3200" b="1" smtClean="0">
                <a:solidFill>
                  <a:srgbClr val="CC0000"/>
                </a:solidFill>
                <a:latin typeface="Mangal" pitchFamily="18" charset="0"/>
                <a:cs typeface="Tahoma" panose="020B0604030504040204" pitchFamily="34" charset="0"/>
              </a:rPr>
              <a:t>היחס בין ההספק המופק להספק המושקע </a:t>
            </a:r>
            <a:endParaRPr lang="en-US" altLang="he-IL" sz="3200" smtClean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102225" y="3644900"/>
            <a:ext cx="20002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200" b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מופק </a:t>
            </a:r>
            <a:r>
              <a:rPr lang="en-US" altLang="he-IL" sz="3200" b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he-IL" altLang="he-IL" sz="3200" b="1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מושקע </a:t>
            </a:r>
            <a:r>
              <a:rPr lang="en-US" altLang="he-IL" sz="3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5292725" y="4195763"/>
            <a:ext cx="1619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08175" y="3644900"/>
            <a:ext cx="23447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200" b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e-IL" altLang="he-IL" sz="3200" b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יוצא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e-IL" altLang="he-IL" sz="32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נכנס</a:t>
            </a:r>
            <a:endParaRPr lang="en-US" altLang="he-IL" sz="32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2843213" y="4195763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5087938"/>
            <a:ext cx="5803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sz="4400" b="1">
                <a:solidFill>
                  <a:srgbClr val="00364C"/>
                </a:solidFill>
              </a:rPr>
              <a:t>היעילות נמדדת באחוזים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5" grpId="0" animBg="1"/>
      <p:bldP spid="71686" grpId="0"/>
      <p:bldP spid="7168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981075"/>
            <a:ext cx="6059488" cy="1143000"/>
          </a:xfrm>
        </p:spPr>
        <p:txBody>
          <a:bodyPr/>
          <a:lstStyle/>
          <a:p>
            <a:r>
              <a:rPr lang="en-US" altLang="he-IL" b="1" u="sng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he-IL" altLang="he-IL" b="1" u="sng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he-IL" b="1" u="sng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u="sng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מהירות סיבוב</a:t>
            </a:r>
            <a:r>
              <a:rPr lang="en-US" altLang="he-IL" b="1" u="sng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5257800"/>
          </a:xfrm>
        </p:spPr>
        <p:txBody>
          <a:bodyPr/>
          <a:lstStyle/>
          <a:p>
            <a:pPr algn="r">
              <a:buFontTx/>
              <a:buNone/>
            </a:pPr>
            <a:r>
              <a:rPr lang="he-IL" altLang="he-IL" sz="32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מהירות הסיבוב =מספר סיבובים ליחידת זמן.</a:t>
            </a:r>
          </a:p>
          <a:p>
            <a:pPr algn="r">
              <a:buFontTx/>
              <a:buNone/>
            </a:pPr>
            <a:r>
              <a:rPr lang="he-IL" altLang="he-IL" sz="3200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מהירות הסיבוב נמדדת ביחידות:</a:t>
            </a:r>
          </a:p>
          <a:p>
            <a:pPr algn="ctr">
              <a:buFontTx/>
              <a:buNone/>
            </a:pPr>
            <a:r>
              <a:rPr lang="en-US" altLang="he-IL" sz="3200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he-IL" sz="3200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RPM  =  </a:t>
            </a:r>
            <a:r>
              <a:rPr lang="he-IL" altLang="he-IL" sz="3200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סיבובים \ דקה סל"ד</a:t>
            </a:r>
            <a:endParaRPr lang="en-US" altLang="he-IL" sz="3200" b="1" smtClean="0">
              <a:solidFill>
                <a:srgbClr val="8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he-IL" sz="3200" b="1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en-US" altLang="he-IL" sz="4000" b="1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he-IL" sz="3200" b="1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=  </a:t>
            </a:r>
            <a:r>
              <a:rPr lang="he-IL" altLang="he-IL" sz="3200" b="1" smtClean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סיבובים \ שניה סל"ש</a:t>
            </a:r>
            <a:endParaRPr lang="en-US" altLang="he-IL" sz="3200" b="1" smtClean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he-IL" sz="3200" b="1" smtClean="0">
              <a:solidFill>
                <a:srgbClr val="8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FontTx/>
              <a:buNone/>
            </a:pPr>
            <a:r>
              <a:rPr lang="en-US" altLang="he-IL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buFontTx/>
              <a:buNone/>
            </a:pPr>
            <a:endParaRPr lang="en-US" altLang="he-IL" b="1" smtClean="0">
              <a:solidFill>
                <a:srgbClr val="8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FontTx/>
              <a:buNone/>
            </a:pPr>
            <a:endParaRPr lang="en-US" altLang="he-IL" b="1" u="sng" smtClean="0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FontTx/>
              <a:buNone/>
            </a:pPr>
            <a:endParaRPr lang="en-US" altLang="he-IL" b="1" u="sng" smtClean="0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/>
          <a:lstStyle/>
          <a:p>
            <a:r>
              <a:rPr lang="he-IL" altLang="he-IL" b="1" u="sng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מהירות של מנוע חשמלי</a:t>
            </a:r>
            <a:endParaRPr lang="en-US" altLang="he-IL" b="1" u="sng" smtClean="0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58838"/>
            <a:ext cx="8686800" cy="1849437"/>
          </a:xfrm>
        </p:spPr>
        <p:txBody>
          <a:bodyPr/>
          <a:lstStyle/>
          <a:p>
            <a:pPr>
              <a:buFontTx/>
              <a:buNone/>
            </a:pPr>
            <a:r>
              <a:rPr lang="he-IL" altLang="he-IL" sz="2800" b="1" smtClean="0">
                <a:solidFill>
                  <a:srgbClr val="CE0CB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מהירות המנוע החשמלי תלויה בתדר של מערכת החשמל, ובמספר זוגות הקטבים.</a:t>
            </a:r>
          </a:p>
          <a:p>
            <a:pPr algn="ctr">
              <a:buFontTx/>
              <a:buNone/>
            </a:pPr>
            <a:r>
              <a:rPr lang="en-US" altLang="he-IL" sz="2800" b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 =50 (Hz)</a:t>
            </a:r>
            <a:r>
              <a:rPr lang="he-IL" altLang="he-IL" sz="2800" b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בישראל תדר רשת החשמל - </a:t>
            </a:r>
            <a:r>
              <a:rPr lang="en-US" altLang="he-IL" sz="2800" b="1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buFontTx/>
              <a:buNone/>
            </a:pPr>
            <a:r>
              <a:rPr lang="he-IL" altLang="he-IL" sz="2800" b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מכאן נובע שהמהירויות הנפוצות הן:</a:t>
            </a:r>
            <a:endParaRPr lang="en-US" altLang="he-IL" sz="2800" b="1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3549" name="Group 61"/>
          <p:cNvGraphicFramePr>
            <a:graphicFrameLocks noGrp="1"/>
          </p:cNvGraphicFramePr>
          <p:nvPr>
            <p:ph sz="half" idx="2"/>
          </p:nvPr>
        </p:nvGraphicFramePr>
        <p:xfrm>
          <a:off x="0" y="2946400"/>
          <a:ext cx="9144000" cy="3644900"/>
        </p:xfrm>
        <a:graphic>
          <a:graphicData uri="http://schemas.openxmlformats.org/drawingml/2006/table">
            <a:tbl>
              <a:tblPr rtl="1"/>
              <a:tblGrid>
                <a:gridCol w="2390775"/>
                <a:gridCol w="903287"/>
                <a:gridCol w="3059113"/>
                <a:gridCol w="2790825"/>
              </a:tblGrid>
              <a:tr h="728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מס קטבים</a:t>
                      </a:r>
                      <a:endParaRPr kumimoji="0" lang="en-US" alt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ישראל</a:t>
                      </a:r>
                      <a:r>
                        <a:rPr kumimoji="0" lang="en-US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 </a:t>
                      </a:r>
                      <a:r>
                        <a:rPr kumimoji="0" lang="he-IL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ארה”ב -  60 </a:t>
                      </a: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kumimoji="0" lang="en-US" alt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542337" cy="836613"/>
          </a:xfrm>
        </p:spPr>
        <p:txBody>
          <a:bodyPr/>
          <a:lstStyle/>
          <a:p>
            <a:pPr algn="r" rtl="1" eaLnBrk="1" hangingPunct="1"/>
            <a:r>
              <a:rPr lang="he-IL" altLang="he-IL" sz="3600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חישוב ההספק במערכות שאיבה</a:t>
            </a:r>
            <a:endParaRPr lang="en-US" altLang="he-IL" sz="3600" b="1" u="sng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725" y="1290638"/>
            <a:ext cx="6172200" cy="2520950"/>
          </a:xfrm>
        </p:spPr>
        <p:txBody>
          <a:bodyPr/>
          <a:lstStyle/>
          <a:p>
            <a:pPr algn="r" rtl="1" eaLnBrk="1" hangingPunct="1"/>
            <a:r>
              <a:rPr lang="en-US" altLang="he-IL" sz="2800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 </a:t>
            </a:r>
            <a:r>
              <a:rPr lang="he-IL" altLang="he-IL" sz="2800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ספיקה</a:t>
            </a:r>
            <a:r>
              <a:rPr lang="en-US" altLang="he-IL" sz="2800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he-IL" sz="2800" b="1" smtClean="0">
                <a:solidFill>
                  <a:srgbClr val="CC0000"/>
                </a:solidFill>
                <a:cs typeface="Arial" panose="020B0604020202020204" pitchFamily="34" charset="0"/>
              </a:rPr>
              <a:t>m³</a:t>
            </a:r>
            <a:r>
              <a:rPr lang="en-US" altLang="he-IL" sz="2800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/h) </a:t>
            </a:r>
            <a:endParaRPr lang="he-IL" altLang="he-IL" sz="2800" b="1" smtClean="0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 eaLnBrk="1" hangingPunct="1"/>
            <a:r>
              <a:rPr lang="en-US" altLang="he-IL" sz="28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he-IL" altLang="he-IL" sz="28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עומד (</a:t>
            </a:r>
            <a:r>
              <a:rPr lang="en-US" altLang="he-IL" sz="28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he-IL" altLang="he-IL" sz="28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r" rtl="1" eaLnBrk="1" hangingPunct="1"/>
            <a:r>
              <a:rPr lang="el-GR" altLang="he-IL" sz="28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n-US" altLang="he-IL" sz="28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28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נצילות </a:t>
            </a:r>
            <a:r>
              <a:rPr lang="en-US" altLang="he-IL" sz="28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28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(%)</a:t>
            </a:r>
            <a:endParaRPr lang="en-US" altLang="he-IL" sz="2800" b="1" smtClean="0">
              <a:solidFill>
                <a:srgbClr val="FF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 eaLnBrk="1" hangingPunct="1"/>
            <a:r>
              <a:rPr lang="en-US" altLang="he-IL" sz="28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e-IL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הספק</a:t>
            </a:r>
            <a:r>
              <a:rPr lang="en-US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(HP</a:t>
            </a:r>
            <a:r>
              <a:rPr lang="he-IL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או  (</a:t>
            </a:r>
            <a:r>
              <a:rPr lang="en-US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Kw</a:t>
            </a:r>
            <a:r>
              <a:rPr lang="he-IL" altLang="he-IL" sz="28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he-IL" sz="2800" b="1" smtClean="0">
              <a:solidFill>
                <a:srgbClr val="CC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370013" y="4367213"/>
            <a:ext cx="2697162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lnSpc>
                <a:spcPct val="6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he-IL" sz="20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altLang="he-IL" sz="2800" b="1" i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 </a:t>
            </a:r>
            <a:r>
              <a:rPr lang="en-US" altLang="he-IL" sz="28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× </a:t>
            </a:r>
            <a:r>
              <a:rPr lang="en-US" altLang="he-IL" sz="2800" b="1" i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US" altLang="he-IL" sz="2000" i="1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rtl="1" eaLnBrk="1" hangingPunct="1">
              <a:lnSpc>
                <a:spcPct val="6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he-IL" sz="32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he-IL" sz="2000" i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HP</a:t>
            </a:r>
            <a:r>
              <a:rPr lang="en-US" altLang="he-IL" sz="20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</a:t>
            </a:r>
          </a:p>
          <a:p>
            <a:pPr rtl="1" eaLnBrk="1" hangingPunct="1">
              <a:lnSpc>
                <a:spcPct val="6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he-IL" sz="20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altLang="he-IL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270 </a:t>
            </a:r>
            <a:r>
              <a:rPr lang="en-US" altLang="he-IL" sz="28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× </a:t>
            </a:r>
            <a:r>
              <a:rPr lang="el-GR" altLang="he-IL" sz="28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n-US" altLang="he-IL" sz="2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he-IL" sz="2000" i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2339975" y="4867275"/>
            <a:ext cx="1439863" cy="20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275263" y="4887913"/>
            <a:ext cx="210978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225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360988" y="4367213"/>
            <a:ext cx="3446462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lnSpc>
                <a:spcPct val="6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he-IL" sz="24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altLang="he-IL" sz="3200" b="1" i="1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 </a:t>
            </a:r>
            <a:r>
              <a:rPr lang="en-US" altLang="he-IL" sz="32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× </a:t>
            </a:r>
            <a:r>
              <a:rPr lang="en-US" altLang="he-IL" sz="3200" b="1" i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US" altLang="he-IL" sz="2400" i="1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rtl="1" eaLnBrk="1" hangingPunct="1">
              <a:lnSpc>
                <a:spcPct val="6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he-IL" sz="3600" b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he-IL" sz="2400" i="1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Kw </a:t>
            </a:r>
            <a:r>
              <a:rPr lang="en-US" altLang="he-IL" sz="24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</a:p>
          <a:p>
            <a:pPr rtl="1" eaLnBrk="1" hangingPunct="1">
              <a:lnSpc>
                <a:spcPct val="65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altLang="he-IL" sz="24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altLang="he-IL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367.2 </a:t>
            </a:r>
            <a:r>
              <a:rPr lang="en-US" altLang="he-IL" sz="28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× </a:t>
            </a:r>
            <a:r>
              <a:rPr lang="el-GR" altLang="he-IL" sz="2800" b="1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n-US" altLang="he-IL" sz="2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he-IL" sz="2400" i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6732588" y="4887913"/>
            <a:ext cx="14398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9" grpId="0" animBg="1"/>
      <p:bldP spid="727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350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he-IL" sz="3600" b="1" u="sng" smtClean="0">
                <a:solidFill>
                  <a:schemeClr val="bg1"/>
                </a:solidFill>
                <a:cs typeface="Tahoma" panose="020B0604030504040204" pitchFamily="34" charset="0"/>
              </a:rPr>
              <a:t>ההספק הנדרש על ציר המשאבה</a:t>
            </a:r>
            <a:endParaRPr lang="en-US" altLang="he-IL" sz="3600" b="1" u="sng" smtClean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484313"/>
            <a:ext cx="6858000" cy="1133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he-IL" sz="3200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he-IL" sz="3200" b="1" smtClean="0"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altLang="he-IL" sz="3200" b="1" u="sng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 </a:t>
            </a:r>
            <a:r>
              <a:rPr lang="en-US" altLang="he-IL" sz="3200" b="1" u="sng" smtClean="0">
                <a:latin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en-US" altLang="he-IL" sz="3200" b="1" u="sng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he-IL" sz="3200" b="1" u="sng" smtClean="0">
                <a:latin typeface="Tahoma" panose="020B0604030504040204" pitchFamily="34" charset="0"/>
                <a:cs typeface="Tahoma" panose="020B0604030504040204" pitchFamily="34" charset="0"/>
              </a:rPr>
              <a:t>× </a:t>
            </a:r>
            <a:r>
              <a:rPr lang="el-GR" altLang="he-IL" sz="3200" b="1" u="sng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en-US" altLang="he-IL" sz="3200" b="1" u="sng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he-IL" sz="3200" b="1" u="sng" smtClean="0">
                <a:latin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lang="en-US" altLang="he-IL" sz="3200" b="1" u="sng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algn="ctr" eaLnBrk="1" hangingPunct="1">
              <a:buFontTx/>
              <a:buNone/>
            </a:pPr>
            <a:r>
              <a:rPr lang="en-US" altLang="he-IL" sz="3200" b="1" smtClean="0">
                <a:latin typeface="Tahoma" panose="020B0604030504040204" pitchFamily="34" charset="0"/>
                <a:cs typeface="Tahoma" panose="020B0604030504040204" pitchFamily="34" charset="0"/>
              </a:rPr>
              <a:t>1000 × </a:t>
            </a:r>
            <a:r>
              <a:rPr lang="el-GR" altLang="he-IL" sz="32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η</a:t>
            </a:r>
            <a:endParaRPr lang="en-US" altLang="he-IL" sz="3200" b="1" smtClean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Tx/>
              <a:buNone/>
            </a:pPr>
            <a:endParaRPr lang="el-GR" altLang="he-IL" sz="3200" b="1" u="sng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0660" name="Group 4"/>
          <p:cNvGraphicFramePr>
            <a:graphicFrameLocks noGrp="1"/>
          </p:cNvGraphicFramePr>
          <p:nvPr>
            <p:ph sz="half" idx="2"/>
          </p:nvPr>
        </p:nvGraphicFramePr>
        <p:xfrm>
          <a:off x="1979613" y="2781300"/>
          <a:ext cx="5184775" cy="3389313"/>
        </p:xfrm>
        <a:graphic>
          <a:graphicData uri="http://schemas.openxmlformats.org/drawingml/2006/table">
            <a:tbl>
              <a:tblPr rtl="1"/>
              <a:tblGrid>
                <a:gridCol w="5184775"/>
              </a:tblGrid>
              <a:tr h="507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Q </a:t>
                      </a: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= ספיקה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/sec</a:t>
                      </a:r>
                    </a:p>
                  </a:txBody>
                  <a:tcPr marL="68583" marR="68583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 </a:t>
                      </a: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= עומד   (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γ</a:t>
                      </a:r>
                      <a:r>
                        <a:rPr kumimoji="0" lang="he-I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= משקל נפחי (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Kg/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m³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he-I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     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η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= נצילות (%)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 </a:t>
                      </a: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=תאוצת הכובד(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(m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cs typeface="Arabic Transparent" panose="020B0604020202020204" pitchFamily="34" charset="0"/>
                        </a:rPr>
                        <a:t>²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/sec</a:t>
                      </a:r>
                    </a:p>
                  </a:txBody>
                  <a:tcPr marL="68583" marR="68583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 </a:t>
                      </a: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= הספק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-309563"/>
            <a:ext cx="5483225" cy="1143001"/>
          </a:xfrm>
        </p:spPr>
        <p:txBody>
          <a:bodyPr/>
          <a:lstStyle/>
          <a:p>
            <a:pPr>
              <a:defRPr/>
            </a:pPr>
            <a:r>
              <a:rPr lang="en-US" altLang="he-IL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N. P.S.H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628775"/>
            <a:ext cx="5329238" cy="3240088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he-IL" sz="36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he-IL" sz="3600" b="1" smtClean="0">
                <a:latin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en-US" altLang="he-IL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NET</a:t>
            </a:r>
            <a:r>
              <a:rPr lang="en-US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he-IL" altLang="he-IL" b="1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נטו, נקי</a:t>
            </a:r>
            <a:r>
              <a:rPr lang="he-IL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he-IL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he-IL" sz="36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en-US" altLang="he-IL" sz="3600" b="1" smtClean="0"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P0SITIVE</a:t>
            </a:r>
            <a:r>
              <a:rPr lang="en-US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he-IL" altLang="he-IL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חיובי</a:t>
            </a:r>
            <a:r>
              <a:rPr lang="he-IL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altLang="he-IL" sz="36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US" altLang="he-IL" sz="3600" b="1" smtClean="0"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altLang="he-IL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SUCTION</a:t>
            </a:r>
            <a:r>
              <a:rPr lang="en-US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he-IL" altLang="he-IL" b="1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יניקה</a:t>
            </a:r>
            <a:endParaRPr lang="en-US" altLang="he-IL" b="1" smtClean="0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he-IL" sz="3600" b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en-US" altLang="he-IL" sz="3600" b="1" smtClean="0">
                <a:latin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altLang="he-IL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HEAD</a:t>
            </a:r>
            <a:r>
              <a:rPr lang="en-US" altLang="he-IL" b="1" smtClean="0">
                <a:latin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he-IL" altLang="he-IL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ראש</a:t>
            </a:r>
            <a:r>
              <a:rPr lang="en-US" altLang="he-IL" b="1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5148263" y="6021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11313" y="4868863"/>
            <a:ext cx="6483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 sz="6000" b="1" u="sng">
                <a:solidFill>
                  <a:srgbClr val="C00000"/>
                </a:solidFill>
              </a:rPr>
              <a:t>עומד יניקה חיובי נקי</a:t>
            </a:r>
            <a:endParaRPr lang="en-US" altLang="he-IL" sz="6000" b="1" u="sng">
              <a:solidFill>
                <a:srgbClr val="C00000"/>
              </a:solidFill>
            </a:endParaRPr>
          </a:p>
          <a:p>
            <a:endParaRPr lang="he-IL" altLang="he-IL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2124075" y="1700213"/>
            <a:ext cx="12960350" cy="2449512"/>
          </a:xfrm>
          <a:prstGeom prst="teardrop">
            <a:avLst/>
          </a:prstGeom>
          <a:extLst/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  <a:defRPr/>
            </a:pPr>
            <a:r>
              <a:rPr lang="en-US" altLang="he-IL" b="1" dirty="0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r>
              <a:rPr lang="en-US" altLang="he-IL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dirty="0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נדרש:- עומד חיובי נקי הנדרש לעבודה תקינה של המשאבה.(נתוני יצרן)</a:t>
            </a:r>
          </a:p>
          <a:p>
            <a:pPr algn="r" rtl="1">
              <a:lnSpc>
                <a:spcPct val="90000"/>
              </a:lnSpc>
              <a:buFontTx/>
              <a:buNone/>
              <a:defRPr/>
            </a:pPr>
            <a:r>
              <a:rPr lang="en-US" altLang="he-IL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r>
              <a:rPr lang="he-IL" altLang="he-IL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מצוי:- העומד שמצוי בשטח וניתן לחישוב.</a:t>
            </a: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en-US" altLang="he-IL" b="1" dirty="0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r>
              <a:rPr lang="he-IL" altLang="he-IL" b="1" dirty="0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–נדרש</a:t>
            </a:r>
            <a:r>
              <a:rPr lang="en-US" altLang="he-IL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 </a:t>
            </a:r>
            <a:r>
              <a:rPr lang="en-US" altLang="he-IL" sz="2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en-US" altLang="he-IL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e-IL" altLang="he-IL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מצוי</a:t>
            </a:r>
          </a:p>
          <a:p>
            <a:pPr algn="ctr" rtl="1">
              <a:buFontTx/>
              <a:buNone/>
              <a:defRPr/>
            </a:pPr>
            <a:r>
              <a:rPr lang="he-IL" altLang="he-IL" b="1" dirty="0" smtClean="0">
                <a:solidFill>
                  <a:srgbClr val="CC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המשאבה תעבוד תקין.</a:t>
            </a: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en-US" altLang="he-IL" b="1" dirty="0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r>
              <a:rPr lang="he-IL" altLang="he-IL" b="1" dirty="0" smtClean="0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–נדרש</a:t>
            </a:r>
            <a:r>
              <a:rPr lang="he-IL" altLang="he-IL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200" b="1" dirty="0" smtClean="0">
                <a:solidFill>
                  <a:srgbClr val="FF0000"/>
                </a:solidFill>
              </a:rPr>
              <a:t>&gt;</a:t>
            </a:r>
            <a:r>
              <a:rPr lang="he-IL" b="1" dirty="0" smtClean="0"/>
              <a:t> </a:t>
            </a:r>
            <a:r>
              <a:rPr lang="en-US" altLang="he-IL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r>
              <a:rPr lang="he-IL" altLang="he-IL" b="1" dirty="0" smtClean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מצוי</a:t>
            </a:r>
            <a:endParaRPr lang="he-IL" altLang="he-IL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buFontTx/>
              <a:buNone/>
              <a:defRPr/>
            </a:pPr>
            <a:r>
              <a:rPr lang="he-IL" altLang="he-IL" b="1" dirty="0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המשאבה לא תעבוד תקין. </a:t>
            </a:r>
          </a:p>
          <a:p>
            <a:pPr algn="ctr" rtl="1">
              <a:buFontTx/>
              <a:buNone/>
              <a:defRPr/>
            </a:pPr>
            <a:r>
              <a:rPr lang="he-IL" altLang="he-IL" b="1" dirty="0" smtClean="0">
                <a:solidFill>
                  <a:srgbClr val="8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לא תשאב בכלל או יוצר נזק למשאבה.</a:t>
            </a:r>
            <a:endParaRPr lang="en-US" altLang="he-IL" b="1" dirty="0" smtClean="0">
              <a:solidFill>
                <a:srgbClr val="8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79" name="מלבן 2"/>
          <p:cNvSpPr>
            <a:spLocks noChangeArrowheads="1"/>
          </p:cNvSpPr>
          <p:nvPr/>
        </p:nvSpPr>
        <p:spPr bwMode="auto">
          <a:xfrm>
            <a:off x="1619250" y="476250"/>
            <a:ext cx="192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e-IL" sz="4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endParaRPr lang="he-IL" altLang="he-IL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22531" name="Rectangle 3"/>
          <p:cNvSpPr>
            <a:spLocks noGrp="1" noChangeAspect="1" noChangeArrowheads="1"/>
          </p:cNvSpPr>
          <p:nvPr isPhoto="1"/>
        </p:nvSpPr>
        <p:spPr bwMode="auto">
          <a:xfrm>
            <a:off x="3779912" y="1484784"/>
            <a:ext cx="4535487" cy="49411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328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963" y="63500"/>
            <a:ext cx="4679950" cy="647700"/>
          </a:xfrm>
        </p:spPr>
        <p:txBody>
          <a:bodyPr/>
          <a:lstStyle/>
          <a:p>
            <a:pPr eaLnBrk="1" hangingPunct="1"/>
            <a:r>
              <a:rPr lang="he-IL" altLang="he-IL" sz="36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e-IL" altLang="he-IL" sz="3600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מצוי </a:t>
            </a:r>
            <a:r>
              <a:rPr lang="en-US" altLang="he-IL" sz="3600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NPSH</a:t>
            </a:r>
            <a:r>
              <a:rPr lang="he-IL" altLang="he-IL" sz="3600" b="1" u="sng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חישוב</a:t>
            </a:r>
            <a:r>
              <a:rPr lang="he-IL" altLang="he-IL" sz="36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he-IL" sz="3600" b="1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025525"/>
            <a:ext cx="9144000" cy="583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30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6804025" y="3976688"/>
            <a:ext cx="0" cy="2881312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6804025" y="981075"/>
            <a:ext cx="0" cy="2303463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583238" y="3328988"/>
            <a:ext cx="2441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Hb</a:t>
            </a:r>
            <a:r>
              <a:rPr lang="he-IL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ברומטרי</a:t>
            </a:r>
            <a:endParaRPr lang="en-US" altLang="he-IL" sz="3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403350" y="6281738"/>
            <a:ext cx="0" cy="576262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-180975" y="5734050"/>
            <a:ext cx="31686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e-IL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רום טופוגרפי</a:t>
            </a:r>
            <a:endParaRPr lang="en-US" altLang="he-IL" sz="3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1403350" y="5013325"/>
            <a:ext cx="0" cy="719138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403350" y="4005263"/>
            <a:ext cx="0" cy="576262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-180975" y="4508500"/>
            <a:ext cx="34051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e-IL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∆ בצנרת יניקה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-180975" y="3509963"/>
            <a:ext cx="28082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Hv</a:t>
            </a:r>
            <a:r>
              <a:rPr lang="he-IL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לחץ אדים</a:t>
            </a:r>
            <a:endParaRPr lang="en-US" altLang="he-IL" sz="3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1403350" y="2852738"/>
            <a:ext cx="0" cy="865187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0" y="2276475"/>
            <a:ext cx="310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he-IL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he-IL" altLang="he-IL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32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הפרש הלחץ</a:t>
            </a:r>
            <a:endParaRPr lang="en-US" altLang="he-IL" sz="2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1403350" y="981075"/>
            <a:ext cx="0" cy="1223963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700338" y="549275"/>
            <a:ext cx="3325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600" b="1" u="sng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לוח לחץ אדים</a:t>
            </a:r>
            <a:endParaRPr lang="en-US" altLang="he-IL" sz="3600" b="1" u="sng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94013" y="2036763"/>
            <a:ext cx="3313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e-IL" altLang="he-IL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altLang="he-IL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 0.18 m</a:t>
            </a:r>
            <a:r>
              <a:rPr lang="en-US" altLang="he-IL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 rot="10757217" flipV="1">
            <a:off x="2647950" y="5153025"/>
            <a:ext cx="3627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 52.0 m </a:t>
            </a:r>
            <a:r>
              <a:rPr lang="he-IL" altLang="he-IL" sz="28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150</a:t>
            </a:r>
            <a:endParaRPr lang="en-US" altLang="he-IL" sz="28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881313" y="2663825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 b="1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 0.30 m </a:t>
            </a:r>
            <a:r>
              <a:rPr lang="he-IL" altLang="he-IL" sz="2800" b="1">
                <a:solidFill>
                  <a:srgbClr val="66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en-US" altLang="he-IL" sz="2800" b="1">
              <a:solidFill>
                <a:srgbClr val="66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894013" y="3255963"/>
            <a:ext cx="338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 b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 0.70 m </a:t>
            </a:r>
            <a:r>
              <a:rPr lang="he-IL" altLang="he-IL" sz="2800" b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en-US" altLang="he-IL" sz="2800" b="1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879725" y="3848100"/>
            <a:ext cx="3384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he-IL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 6.00 m </a:t>
            </a:r>
            <a:r>
              <a:rPr lang="he-IL" altLang="he-IL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en-US" altLang="he-IL" sz="2800" b="1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663825" y="4511675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 10.0 m </a:t>
            </a:r>
            <a:r>
              <a:rPr lang="he-IL" altLang="he-IL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100</a:t>
            </a:r>
            <a:endParaRPr lang="en-US" altLang="he-IL" sz="2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439988" y="5799138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 b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ºc        100.0 m</a:t>
            </a:r>
            <a:r>
              <a:rPr lang="he-IL" altLang="he-IL" sz="2800" b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170</a:t>
            </a:r>
            <a:endParaRPr lang="en-US" altLang="he-IL" sz="2800" b="1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7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u="sng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דוגמא</a:t>
            </a:r>
            <a:endParaRPr lang="en-US" altLang="he-IL" sz="4800" b="1" u="sng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9810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800" b="1" u="sng">
                <a:solidFill>
                  <a:srgbClr val="C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משאבה שואבת מהכינרת</a:t>
            </a:r>
            <a:endParaRPr lang="en-US" altLang="he-IL" sz="2800" b="1" u="sng">
              <a:solidFill>
                <a:srgbClr val="C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89317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צינור השאיבה:  קוטר: "10</a:t>
            </a:r>
            <a:r>
              <a:rPr lang="he-IL" altLang="he-IL" sz="36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he-IL" altLang="he-IL" sz="24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he-IL" sz="36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ø</a:t>
            </a:r>
            <a:endParaRPr lang="he-IL" altLang="he-IL" sz="2400" b="1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>
                <a:solidFill>
                  <a:srgbClr val="FF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מקדם</a:t>
            </a:r>
            <a:r>
              <a:rPr lang="he-IL" altLang="he-IL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2400" b="1">
                <a:solidFill>
                  <a:srgbClr val="FF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חיכוך</a:t>
            </a:r>
            <a:r>
              <a:rPr lang="he-IL" altLang="he-IL" sz="2400" b="1">
                <a:solidFill>
                  <a:srgbClr val="FF0000"/>
                </a:solidFill>
                <a:latin typeface="Tahoma" panose="020B0604030504040204" pitchFamily="34" charset="0"/>
              </a:rPr>
              <a:t>  </a:t>
            </a:r>
            <a:r>
              <a:rPr lang="he-IL" altLang="he-IL" sz="2800" b="1">
                <a:solidFill>
                  <a:srgbClr val="FF0000"/>
                </a:solidFill>
                <a:latin typeface="Arial" panose="020B0604020202020204" pitchFamily="34" charset="0"/>
              </a:rPr>
              <a:t>פלדה: </a:t>
            </a:r>
            <a:r>
              <a:rPr lang="en-US" altLang="he-IL" sz="24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C=100</a:t>
            </a:r>
            <a:r>
              <a:rPr lang="he-IL" altLang="he-IL" sz="2400" b="1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e-IL" altLang="he-IL" sz="2800" b="1">
                <a:solidFill>
                  <a:srgbClr val="CC3399"/>
                </a:solidFill>
                <a:latin typeface="Arial" panose="020B0604020202020204" pitchFamily="34" charset="0"/>
              </a:rPr>
              <a:t>אורך: מטר </a:t>
            </a:r>
            <a:r>
              <a:rPr lang="en-US" altLang="he-IL" sz="2800" b="1">
                <a:solidFill>
                  <a:srgbClr val="CC3399"/>
                </a:solidFill>
                <a:latin typeface="Arial" panose="020B0604020202020204" pitchFamily="34" charset="0"/>
              </a:rPr>
              <a:t>L=250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2565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200" b="1">
                <a:solidFill>
                  <a:schemeClr val="accent2"/>
                </a:solidFill>
                <a:latin typeface="Arial" panose="020B0604020202020204" pitchFamily="34" charset="0"/>
              </a:rPr>
              <a:t>גובה ציר המשאבה: 3 מטר מפני המים</a:t>
            </a:r>
            <a:endParaRPr lang="en-US" altLang="he-IL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30686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800" b="1" u="sng">
                <a:solidFill>
                  <a:srgbClr val="CC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נקודות על עקומת העבודה</a:t>
            </a:r>
            <a:endParaRPr lang="en-US" altLang="he-IL" sz="2800" b="1" u="sng">
              <a:solidFill>
                <a:srgbClr val="CC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231" name="Group 39"/>
          <p:cNvGraphicFramePr>
            <a:graphicFrameLocks noGrp="1"/>
          </p:cNvGraphicFramePr>
          <p:nvPr/>
        </p:nvGraphicFramePr>
        <p:xfrm>
          <a:off x="611188" y="3789363"/>
          <a:ext cx="7740650" cy="2695575"/>
        </p:xfrm>
        <a:graphic>
          <a:graphicData uri="http://schemas.openxmlformats.org/drawingml/2006/table">
            <a:tbl>
              <a:tblPr rtl="1"/>
              <a:tblGrid>
                <a:gridCol w="1547813"/>
                <a:gridCol w="1547812"/>
                <a:gridCol w="1547813"/>
                <a:gridCol w="1549400"/>
                <a:gridCol w="1547812"/>
              </a:tblGrid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ספיקה</a:t>
                      </a:r>
                      <a:endParaRPr kumimoji="0" lang="en-US" alt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kumimoji="0" lang="en-US" alt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עומד</a:t>
                      </a:r>
                      <a:endParaRPr kumimoji="0" lang="en-US" alt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N.P.S.H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75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altLang="he-IL" sz="3200" b="1" dirty="0">
                <a:solidFill>
                  <a:srgbClr val="128828"/>
                </a:solidFill>
              </a:rPr>
              <a:t>10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CE0CB2"/>
                </a:solidFill>
              </a:rPr>
              <a:t>0.5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A50021"/>
                </a:solidFill>
              </a:rPr>
              <a:t>0.3</a:t>
            </a:r>
            <a:r>
              <a:rPr lang="en-US" altLang="he-IL" sz="3200" b="1" dirty="0"/>
              <a:t> = 6.2</a:t>
            </a: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chemeClr val="accent2"/>
                </a:solidFill>
              </a:rPr>
              <a:t>6.2</a:t>
            </a:r>
            <a:r>
              <a:rPr lang="en-US" altLang="he-IL" sz="3200" b="1" dirty="0"/>
              <a:t> &gt; </a:t>
            </a:r>
            <a:r>
              <a:rPr lang="en-US" altLang="he-IL" sz="3200" b="1" dirty="0">
                <a:solidFill>
                  <a:srgbClr val="FF0000"/>
                </a:solidFill>
              </a:rPr>
              <a:t>2.0</a:t>
            </a:r>
          </a:p>
          <a:p>
            <a:pPr algn="r" eaLnBrk="1" hangingPunct="1">
              <a:lnSpc>
                <a:spcPct val="60000"/>
              </a:lnSpc>
              <a:defRPr/>
            </a:pPr>
            <a:endParaRPr lang="en-US" altLang="he-IL" sz="3200" b="1" dirty="0">
              <a:solidFill>
                <a:srgbClr val="FF0000"/>
              </a:solidFill>
            </a:endParaRP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rgbClr val="128828"/>
                </a:solidFill>
              </a:rPr>
              <a:t>10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CE0CB2"/>
                </a:solidFill>
              </a:rPr>
              <a:t>1.0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A50021"/>
                </a:solidFill>
              </a:rPr>
              <a:t>0.3</a:t>
            </a:r>
            <a:r>
              <a:rPr lang="en-US" altLang="he-IL" sz="3200" b="1" dirty="0"/>
              <a:t> = 5.7    </a:t>
            </a: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chemeClr val="accent2"/>
                </a:solidFill>
              </a:rPr>
              <a:t>5.7</a:t>
            </a:r>
            <a:r>
              <a:rPr lang="en-US" altLang="he-IL" sz="3200" b="1" dirty="0"/>
              <a:t> &gt; </a:t>
            </a:r>
            <a:r>
              <a:rPr lang="en-US" altLang="he-IL" sz="3200" b="1" dirty="0">
                <a:solidFill>
                  <a:srgbClr val="FF0000"/>
                </a:solidFill>
              </a:rPr>
              <a:t>2.4</a:t>
            </a:r>
          </a:p>
          <a:p>
            <a:pPr algn="r" eaLnBrk="1" hangingPunct="1">
              <a:lnSpc>
                <a:spcPct val="60000"/>
              </a:lnSpc>
              <a:defRPr/>
            </a:pPr>
            <a:endParaRPr lang="en-US" altLang="he-IL" sz="3200" b="1" dirty="0">
              <a:solidFill>
                <a:srgbClr val="FF0000"/>
              </a:solidFill>
            </a:endParaRP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rgbClr val="128828"/>
                </a:solidFill>
              </a:rPr>
              <a:t>10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CE0CB2"/>
                </a:solidFill>
              </a:rPr>
              <a:t>1.75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A50021"/>
                </a:solidFill>
              </a:rPr>
              <a:t>0.3</a:t>
            </a:r>
            <a:r>
              <a:rPr lang="en-US" altLang="he-IL" sz="3200" b="1" dirty="0"/>
              <a:t> = 4.95</a:t>
            </a: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chemeClr val="accent2"/>
                </a:solidFill>
              </a:rPr>
              <a:t>4.95</a:t>
            </a:r>
            <a:r>
              <a:rPr lang="en-US" altLang="he-IL" sz="3200" b="1" dirty="0"/>
              <a:t> &gt; </a:t>
            </a:r>
            <a:r>
              <a:rPr lang="en-US" altLang="he-IL" sz="3200" b="1" dirty="0">
                <a:solidFill>
                  <a:srgbClr val="FF0000"/>
                </a:solidFill>
              </a:rPr>
              <a:t>2.6</a:t>
            </a:r>
          </a:p>
          <a:p>
            <a:pPr algn="r" eaLnBrk="1" hangingPunct="1">
              <a:lnSpc>
                <a:spcPct val="60000"/>
              </a:lnSpc>
              <a:defRPr/>
            </a:pPr>
            <a:endParaRPr lang="en-US" altLang="he-IL" sz="3200" b="1" dirty="0"/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rgbClr val="128828"/>
                </a:solidFill>
              </a:rPr>
              <a:t>10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CE0CB2"/>
                </a:solidFill>
              </a:rPr>
              <a:t>2.5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A50021"/>
                </a:solidFill>
              </a:rPr>
              <a:t>0.3</a:t>
            </a:r>
            <a:r>
              <a:rPr lang="en-US" altLang="he-IL" sz="3200" b="1" dirty="0"/>
              <a:t> = 4.2</a:t>
            </a: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chemeClr val="accent2"/>
                </a:solidFill>
              </a:rPr>
              <a:t>4.2</a:t>
            </a:r>
            <a:r>
              <a:rPr lang="en-US" altLang="he-IL" sz="3200" b="1" dirty="0"/>
              <a:t> &gt; </a:t>
            </a:r>
            <a:r>
              <a:rPr lang="en-US" altLang="he-IL" sz="3200" b="1" dirty="0">
                <a:solidFill>
                  <a:srgbClr val="FF0000"/>
                </a:solidFill>
              </a:rPr>
              <a:t>3.9</a:t>
            </a:r>
          </a:p>
          <a:p>
            <a:pPr algn="r" eaLnBrk="1" hangingPunct="1">
              <a:lnSpc>
                <a:spcPct val="60000"/>
              </a:lnSpc>
              <a:defRPr/>
            </a:pPr>
            <a:endParaRPr lang="en-US" altLang="he-IL" sz="3200" b="1" dirty="0"/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rgbClr val="128828"/>
                </a:solidFill>
              </a:rPr>
              <a:t>10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3.0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CE0CB2"/>
                </a:solidFill>
              </a:rPr>
              <a:t>2.5</a:t>
            </a:r>
            <a:r>
              <a:rPr lang="en-US" altLang="he-IL" sz="3200" b="1" dirty="0"/>
              <a:t> – </a:t>
            </a:r>
            <a:r>
              <a:rPr lang="en-US" altLang="he-IL" sz="3200" b="1" dirty="0">
                <a:solidFill>
                  <a:srgbClr val="A50021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0.7</a:t>
            </a:r>
            <a:r>
              <a:rPr lang="en-US" altLang="he-IL" sz="3200" b="1" dirty="0">
                <a:latin typeface="Arial Narrow" panose="020B0606020202030204" pitchFamily="34" charset="0"/>
              </a:rPr>
              <a:t> </a:t>
            </a:r>
            <a:r>
              <a:rPr lang="en-US" altLang="he-IL" sz="3200" b="1" dirty="0"/>
              <a:t>= 3.8</a:t>
            </a:r>
          </a:p>
          <a:p>
            <a:pPr algn="r" eaLnBrk="1" hangingPunct="1">
              <a:defRPr/>
            </a:pPr>
            <a:r>
              <a:rPr lang="en-US" altLang="he-IL" sz="3200" b="1" dirty="0">
                <a:solidFill>
                  <a:srgbClr val="CC0066"/>
                </a:solidFill>
              </a:rPr>
              <a:t>3.8</a:t>
            </a:r>
            <a:r>
              <a:rPr lang="en-US" altLang="he-IL" sz="3200" b="1" dirty="0"/>
              <a:t> </a:t>
            </a:r>
            <a:r>
              <a:rPr lang="en-US" alt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en-US" altLang="he-IL" sz="3200" b="1" dirty="0"/>
              <a:t> </a:t>
            </a:r>
            <a:r>
              <a:rPr lang="en-US" altLang="he-IL" sz="3200" b="1" dirty="0">
                <a:solidFill>
                  <a:srgbClr val="CC0000"/>
                </a:solidFill>
              </a:rPr>
              <a:t>3.9 </a:t>
            </a:r>
          </a:p>
          <a:p>
            <a:pPr algn="r" eaLnBrk="1" hangingPunct="1">
              <a:defRPr/>
            </a:pPr>
            <a:endParaRPr lang="en-US" altLang="he-IL" sz="3200" b="1" dirty="0">
              <a:solidFill>
                <a:srgbClr val="CC000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0" y="0"/>
          <a:ext cx="3913188" cy="5794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9549"/>
                <a:gridCol w="1316819"/>
                <a:gridCol w="1316819"/>
              </a:tblGrid>
              <a:tr h="579438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66" marR="91466" marT="45661" marB="45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66" marR="91466" marT="45661" marB="45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2.0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66" marR="91466" marT="45661" marB="45661"/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-22225" y="1198563"/>
          <a:ext cx="3910013" cy="5794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3338"/>
                <a:gridCol w="1303338"/>
                <a:gridCol w="1303338"/>
              </a:tblGrid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he-IL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45" marB="4574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45" marB="4574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2.4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45" marB="45745"/>
                </a:tc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0" y="2447925"/>
          <a:ext cx="3911600" cy="5794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3867"/>
                <a:gridCol w="1303867"/>
                <a:gridCol w="1303867"/>
              </a:tblGrid>
              <a:tr h="579438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45" marB="4574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45" marB="4574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2.6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45" marB="45745"/>
                </a:tc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0" y="3687763"/>
          <a:ext cx="3911600" cy="5794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3867"/>
                <a:gridCol w="1303867"/>
                <a:gridCol w="1303867"/>
              </a:tblGrid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45" marB="4574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45" marB="4574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3.9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45" marB="45745"/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0" y="5149850"/>
          <a:ext cx="3911600" cy="5794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3867"/>
                <a:gridCol w="1303867"/>
                <a:gridCol w="1303867"/>
              </a:tblGrid>
              <a:tr h="579438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1" marB="45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61" marB="45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3.9</a:t>
                      </a:r>
                    </a:p>
                  </a:txBody>
                  <a:tcPr marL="91428" marR="91428" marT="45661" marB="4566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94379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963"/>
            <a:ext cx="8351837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9251950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be_pum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0"/>
            <a:ext cx="470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ft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2420938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-242888"/>
            <a:ext cx="4276725" cy="1143001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משאבת דסקיות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alr\ארגון עובדי המים 2012\הרצאות משאבות\תמונות משאבות\Common_Lobe_Pum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28775"/>
            <a:ext cx="3333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-242888"/>
            <a:ext cx="4276725" cy="1143001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משאבת דסקיות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4579" name="Picture 3" descr="C:\Users\talr\טל גיבוי מדיסקונקי 18.07.2010\ארגון עובדי המים 2008\הרצאות משאבות\תמונות משאבות\page4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59404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טבולה חתך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22" y="708423"/>
            <a:ext cx="4865266" cy="58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19363" y="189310"/>
            <a:ext cx="4429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2400" b="1" dirty="0">
                <a:solidFill>
                  <a:schemeClr val="bg1"/>
                </a:solidFill>
              </a:rPr>
              <a:t>משאבה טבולה לביוב</a:t>
            </a:r>
            <a:endParaRPr lang="en-US" alt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702</Words>
  <Application>Microsoft Office PowerPoint</Application>
  <PresentationFormat>‫הצגה על המסך (4:3)</PresentationFormat>
  <Paragraphs>203</Paragraphs>
  <Slides>35</Slides>
  <Notes>9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47" baseType="lpstr">
      <vt:lpstr>Arabic Transparent</vt:lpstr>
      <vt:lpstr>Arial</vt:lpstr>
      <vt:lpstr>Arial Narrow</vt:lpstr>
      <vt:lpstr>Calibri</vt:lpstr>
      <vt:lpstr>Constantia</vt:lpstr>
      <vt:lpstr>David</vt:lpstr>
      <vt:lpstr>Mangal</vt:lpstr>
      <vt:lpstr>Tahoma</vt:lpstr>
      <vt:lpstr>Times New Roman</vt:lpstr>
      <vt:lpstr>Wingdings</vt:lpstr>
      <vt:lpstr>Wingdings 2</vt:lpstr>
      <vt:lpstr>זרימה</vt:lpstr>
      <vt:lpstr>מצגת של PowerPoint</vt:lpstr>
      <vt:lpstr>גלגל אנטילה</vt:lpstr>
      <vt:lpstr>מצגת של PowerPoint</vt:lpstr>
      <vt:lpstr>מצגת של PowerPoint</vt:lpstr>
      <vt:lpstr>משאבת דסקיות</vt:lpstr>
      <vt:lpstr>מצגת של PowerPoint</vt:lpstr>
      <vt:lpstr>משאבת דסקיות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Hעומד =   </vt:lpstr>
      <vt:lpstr>P  = הספק</vt:lpstr>
      <vt:lpstr> η יעילות = </vt:lpstr>
      <vt:lpstr>n =  מהירות סיבוב </vt:lpstr>
      <vt:lpstr>מהירות של מנוע חשמלי</vt:lpstr>
      <vt:lpstr>חישוב ההספק במערכות שאיבה</vt:lpstr>
      <vt:lpstr>ההספק הנדרש על ציר המשאבה</vt:lpstr>
      <vt:lpstr>N. P.S.H</vt:lpstr>
      <vt:lpstr>מצגת של PowerPoint</vt:lpstr>
      <vt:lpstr>- מצוי NPSH חישוב   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שומרים על הירוק</dc:title>
  <dc:creator>Your User Name</dc:creator>
  <cp:lastModifiedBy>חדר ישיבות</cp:lastModifiedBy>
  <cp:revision>175</cp:revision>
  <dcterms:created xsi:type="dcterms:W3CDTF">2010-09-30T12:50:41Z</dcterms:created>
  <dcterms:modified xsi:type="dcterms:W3CDTF">2019-02-13T06:58:21Z</dcterms:modified>
</cp:coreProperties>
</file>