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0"/>
  </p:notesMasterIdLst>
  <p:sldIdLst>
    <p:sldId id="282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83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57573893324206"/>
          <c:y val="7.1372054696516099E-2"/>
          <c:w val="0.79246367902896897"/>
          <c:h val="0.85511432465172621"/>
        </c:manualLayout>
      </c:layout>
      <c:scatterChart>
        <c:scatterStyle val="smoothMarker"/>
        <c:varyColors val="0"/>
        <c:ser>
          <c:idx val="1"/>
          <c:order val="0"/>
          <c:tx>
            <c:v>ספיקה ועומד 1480 סל"ד</c:v>
          </c:tx>
          <c:spPr>
            <a:ln>
              <a:solidFill>
                <a:srgbClr val="C00000"/>
              </a:solidFill>
            </a:ln>
          </c:spPr>
          <c:marker>
            <c:symbol val="square"/>
            <c:size val="2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 w="25185">
                <a:noFill/>
              </a:ln>
            </c:spPr>
            <c:dLblPos val="b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'גרף משולב'!$A$2:$A$6</c:f>
              <c:numCache>
                <c:formatCode>General</c:formatCode>
                <c:ptCount val="5"/>
                <c:pt idx="0">
                  <c:v>160</c:v>
                </c:pt>
                <c:pt idx="1">
                  <c:v>240</c:v>
                </c:pt>
                <c:pt idx="2">
                  <c:v>320</c:v>
                </c:pt>
                <c:pt idx="3">
                  <c:v>400</c:v>
                </c:pt>
                <c:pt idx="4">
                  <c:v>480</c:v>
                </c:pt>
              </c:numCache>
            </c:numRef>
          </c:xVal>
          <c:yVal>
            <c:numRef>
              <c:f>'גרף משולב'!$B$2:$B$6</c:f>
              <c:numCache>
                <c:formatCode>General</c:formatCode>
                <c:ptCount val="5"/>
                <c:pt idx="0">
                  <c:v>96</c:v>
                </c:pt>
                <c:pt idx="1">
                  <c:v>91</c:v>
                </c:pt>
                <c:pt idx="2">
                  <c:v>81</c:v>
                </c:pt>
                <c:pt idx="3">
                  <c:v>67</c:v>
                </c:pt>
                <c:pt idx="4">
                  <c:v>45</c:v>
                </c:pt>
              </c:numCache>
            </c:numRef>
          </c:yVal>
          <c:smooth val="1"/>
        </c:ser>
        <c:ser>
          <c:idx val="4"/>
          <c:order val="1"/>
          <c:tx>
            <c:v>יעילות 1480 סל"ד</c:v>
          </c:tx>
          <c:marker>
            <c:symbol val="circle"/>
            <c:size val="2"/>
          </c:marker>
          <c:dLbls>
            <c:spPr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'גרף משולב'!$A$2:$A$6</c:f>
              <c:numCache>
                <c:formatCode>General</c:formatCode>
                <c:ptCount val="5"/>
                <c:pt idx="0">
                  <c:v>160</c:v>
                </c:pt>
                <c:pt idx="1">
                  <c:v>240</c:v>
                </c:pt>
                <c:pt idx="2">
                  <c:v>320</c:v>
                </c:pt>
                <c:pt idx="3">
                  <c:v>400</c:v>
                </c:pt>
                <c:pt idx="4">
                  <c:v>480</c:v>
                </c:pt>
              </c:numCache>
            </c:numRef>
          </c:xVal>
          <c:yVal>
            <c:numRef>
              <c:f>'גרף משולב'!$D$2:$D$6</c:f>
              <c:numCache>
                <c:formatCode>General</c:formatCode>
                <c:ptCount val="5"/>
                <c:pt idx="0">
                  <c:v>62</c:v>
                </c:pt>
                <c:pt idx="1">
                  <c:v>78</c:v>
                </c:pt>
                <c:pt idx="2">
                  <c:v>82</c:v>
                </c:pt>
                <c:pt idx="3">
                  <c:v>80</c:v>
                </c:pt>
                <c:pt idx="4">
                  <c:v>67</c:v>
                </c:pt>
              </c:numCache>
            </c:numRef>
          </c:yVal>
          <c:smooth val="1"/>
        </c:ser>
        <c:ser>
          <c:idx val="0"/>
          <c:order val="2"/>
          <c:tx>
            <c:v>ספיקה ועומד 1600 סל"ד</c:v>
          </c:tx>
          <c:marker>
            <c:symbol val="diamond"/>
            <c:size val="2"/>
          </c:marker>
          <c:dLbls>
            <c:spPr>
              <a:noFill/>
              <a:ln w="25185">
                <a:noFill/>
              </a:ln>
            </c:spPr>
            <c:dLblPos val="b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'גרף משולב'!$A$11:$A$15</c:f>
              <c:numCache>
                <c:formatCode>#,##0.00</c:formatCode>
                <c:ptCount val="5"/>
                <c:pt idx="0">
                  <c:v>172.97297297297297</c:v>
                </c:pt>
                <c:pt idx="1">
                  <c:v>259.45945945945948</c:v>
                </c:pt>
                <c:pt idx="2">
                  <c:v>345.94594594594594</c:v>
                </c:pt>
                <c:pt idx="3">
                  <c:v>432.43243243243245</c:v>
                </c:pt>
                <c:pt idx="4">
                  <c:v>518.91891891891896</c:v>
                </c:pt>
              </c:numCache>
            </c:numRef>
          </c:xVal>
          <c:yVal>
            <c:numRef>
              <c:f>'גרף משולב'!$B$11:$B$15</c:f>
              <c:numCache>
                <c:formatCode>#,##0.00</c:formatCode>
                <c:ptCount val="5"/>
                <c:pt idx="0">
                  <c:v>112.19868517165816</c:v>
                </c:pt>
                <c:pt idx="1">
                  <c:v>106.35500365230097</c:v>
                </c:pt>
                <c:pt idx="2">
                  <c:v>94.66764061358657</c:v>
                </c:pt>
                <c:pt idx="3">
                  <c:v>78.305332359386426</c:v>
                </c:pt>
                <c:pt idx="4">
                  <c:v>52.593133674214762</c:v>
                </c:pt>
              </c:numCache>
            </c:numRef>
          </c:yVal>
          <c:smooth val="1"/>
        </c:ser>
        <c:ser>
          <c:idx val="2"/>
          <c:order val="3"/>
          <c:tx>
            <c:v>יעילות 1600 סל"ד</c:v>
          </c:tx>
          <c:marker>
            <c:symbol val="triangle"/>
            <c:size val="2"/>
          </c:marker>
          <c:dLbls>
            <c:spPr>
              <a:noFill/>
              <a:ln w="25185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'גרף משולב'!$A$11:$A$15</c:f>
              <c:numCache>
                <c:formatCode>#,##0.00</c:formatCode>
                <c:ptCount val="5"/>
                <c:pt idx="0">
                  <c:v>172.97297297297297</c:v>
                </c:pt>
                <c:pt idx="1">
                  <c:v>259.45945945945948</c:v>
                </c:pt>
                <c:pt idx="2">
                  <c:v>345.94594594594594</c:v>
                </c:pt>
                <c:pt idx="3">
                  <c:v>432.43243243243245</c:v>
                </c:pt>
                <c:pt idx="4">
                  <c:v>518.91891891891896</c:v>
                </c:pt>
              </c:numCache>
            </c:numRef>
          </c:xVal>
          <c:yVal>
            <c:numRef>
              <c:f>'גרף משולב'!$D$11:$D$15</c:f>
              <c:numCache>
                <c:formatCode>#,##0.00</c:formatCode>
                <c:ptCount val="5"/>
                <c:pt idx="0">
                  <c:v>48.581459341493506</c:v>
                </c:pt>
                <c:pt idx="1">
                  <c:v>78.00278581377907</c:v>
                </c:pt>
                <c:pt idx="2">
                  <c:v>81.981212638770288</c:v>
                </c:pt>
                <c:pt idx="3">
                  <c:v>79.983287074342684</c:v>
                </c:pt>
                <c:pt idx="4">
                  <c:v>67.001675041876055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281760"/>
        <c:axId val="346282936"/>
      </c:scatterChart>
      <c:valAx>
        <c:axId val="3462817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346282936"/>
        <c:crosses val="autoZero"/>
        <c:crossBetween val="midCat"/>
      </c:valAx>
      <c:valAx>
        <c:axId val="346282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281760"/>
        <c:crosses val="autoZero"/>
        <c:crossBetween val="midCat"/>
      </c:valAx>
      <c:spPr>
        <a:noFill/>
        <a:ln w="25369"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1298" b="1" i="0" baseline="0">
                <a:solidFill>
                  <a:schemeClr val="bg1"/>
                </a:solidFill>
              </a:defRPr>
            </a:pPr>
            <a:endParaRPr lang="he-IL"/>
          </a:p>
        </c:txPr>
      </c:legendEntry>
      <c:layout>
        <c:manualLayout>
          <c:xMode val="edge"/>
          <c:yMode val="edge"/>
          <c:x val="0.16666666666666663"/>
          <c:y val="0"/>
          <c:w val="0.8273504273504273"/>
          <c:h val="5.759162303664922E-2"/>
        </c:manualLayout>
      </c:layout>
      <c:overlay val="0"/>
      <c:txPr>
        <a:bodyPr/>
        <a:lstStyle/>
        <a:p>
          <a:pPr>
            <a:defRPr sz="1298" baseline="0">
              <a:solidFill>
                <a:schemeClr val="bg1"/>
              </a:solidFill>
            </a:defRPr>
          </a:pPr>
          <a:endParaRPr lang="he-IL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8A82807-3C1E-4426-992D-1338AECEB870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BAA8F0-0391-4C87-AD26-3D5E25BFC4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393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255" indent="-291636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546" indent="-233309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3164" indent="-233309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9782" indent="-233309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7D63AB8-5CB0-46A4-8E36-1C8035B53AE2}" type="slidenum">
              <a:rPr lang="he-IL" altLang="he-IL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2</a:t>
            </a:fld>
            <a:endParaRPr lang="en-US" alt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49860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255" indent="-291636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6546" indent="-233309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3164" indent="-233309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9782" indent="-233309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6401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3019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9637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6256" indent="-23330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A528993F-A11F-4420-830A-E541BA7F3575}" type="slidenum">
              <a:rPr lang="he-IL" altLang="he-IL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3</a:t>
            </a:fld>
            <a:endParaRPr lang="en-US" altLang="he-IL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26292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D5D6FCB-6900-4E2E-87E5-B339A6BC865E}" type="slidenum">
              <a:rPr lang="he-IL" altLang="he-IL" smtClean="0">
                <a:solidFill>
                  <a:prstClr val="black"/>
                </a:solidFill>
              </a:rPr>
              <a:pPr algn="l">
                <a:spcBef>
                  <a:spcPct val="0"/>
                </a:spcBef>
              </a:pPr>
              <a:t>24</a:t>
            </a:fld>
            <a:endParaRPr lang="en-US" altLang="he-IL" smtClean="0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341057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2B854417-DEE0-4E00-AEB4-731358104D2B}" type="slidenum">
              <a:rPr lang="he-IL" altLang="he-IL" smtClean="0">
                <a:solidFill>
                  <a:prstClr val="black"/>
                </a:solidFill>
              </a:rPr>
              <a:pPr algn="l">
                <a:spcBef>
                  <a:spcPct val="0"/>
                </a:spcBef>
              </a:pPr>
              <a:t>25</a:t>
            </a:fld>
            <a:endParaRPr lang="en-US" altLang="he-IL" smtClean="0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</p:spTree>
    <p:extLst>
      <p:ext uri="{BB962C8B-B14F-4D97-AF65-F5344CB8AC3E}">
        <p14:creationId xmlns:p14="http://schemas.microsoft.com/office/powerpoint/2010/main" val="228981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202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829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73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D6A7-95B7-452F-9662-73654A8D997D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20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4A602-9B8A-46C9-B7E2-05065AA3CC9E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084D2-BB0B-42F7-A58C-21C8D773FE3A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7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841F-543D-4CFE-B45E-A3595DA560B2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6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EABB6-FBC1-4CEB-AA29-BF54D9A9569A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59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91C4E-37DA-4CF9-BC66-9AF203788D94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78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30903-D065-484C-8A55-8E14B6766B3F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31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E2CA7-9D00-4157-A8AC-DAA8275ACD50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279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8240F-FC38-401C-8F3D-446C45E200C1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51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997E-B66F-4300-818F-0050B8CEF80A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82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A15BB-295B-45C0-849D-1493084C2565}" type="slidenum">
              <a:rPr lang="he-IL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4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453F340-B7F0-48DD-B02C-F1AED661B461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5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5F83EDE0-E072-4547-A719-9FCA6155DCF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2541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7225-586B-42EA-8957-857F0604296B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6B67-8749-4901-B9C8-038593ECE6C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905486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00861E6-78BF-4DC0-B2EA-17C9E50A81B3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FC22B1D0-6CC7-4E13-AA1A-8E265D6EF93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204081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F2DF-0B26-4EF3-8603-C72A54937AF7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6E87-968F-4CD9-8E11-3321F054598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77350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3EE4-ECF3-4031-8AED-F6F4B1E22F6D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8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E0A5-0E7C-4C5D-8C96-2CB3DFDE0635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83670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46D5-1F33-4DD7-82CF-AD34AB962E6A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4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92B8F-8535-4467-A009-086BC50F4CE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71683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BA1A-9479-4D31-93B1-6D13EE31F0F8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97C1-ADC1-4363-993F-36BC3008C66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825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4369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89AE9-55BF-4EA5-A3C2-BF0FF3BE4482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21CC4-EBA3-46A3-921F-37802541124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25299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ה יחידה חתוכה ומעוגלת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שולש ישר-זווית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5C8F1-B566-4AAA-B4AA-A1DBA9B7787B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10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5066E-1956-43E4-984D-E754789F63E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37195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C236-2A3A-4261-BD3B-927202155516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BF9D-7860-4560-8730-01E42E00F46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01826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D252-E1A5-4E7C-8C36-4CDB57256CF7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DBE1-3C5A-47CE-A2B7-B94C7A829F4B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99838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DF264F-5885-429C-BA90-94B183E5446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5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C532-F447-4F7E-A902-6321D9F7D43A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468E9F7-6111-4985-9024-0C0D50CBFCB1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3891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D9B3-9DB8-4137-8E5C-18CA465E175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FD99-12AB-4CCD-85AF-12FED9A5B39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67482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90E75-FD83-4747-9469-3FAC61F2E29E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2F307479-7565-4147-A740-0D2F74B5A69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5867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A91B-2870-4143-AACE-F960ADFA96B9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A92E-6383-4DB6-A5E3-FB3EC5F4BEE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96051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C6AB-9A09-43FD-A323-2D68E846D81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FA9E-AA66-4F76-BFBB-288C266038F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6547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9002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0E94-D77A-4CE6-9D5C-196F6365A44F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A6B1-983A-445E-A6F1-D1F7B5FE052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85429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95A6-9F2C-484B-91AD-74097E112F4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692C-CF4E-4F92-A777-96B582A3A73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282803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BF67-85AC-42C2-87A7-B3AD00648DE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762E-43E8-4BEC-AADD-C7C3585813A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480167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ה יחידה חתוכה ומעוגלת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משולש ישר-זווית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4056-8DC0-446D-8B33-B475C76C171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ADA7-CAF8-4B93-8FA1-C3C76B0DB92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83913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B7B7-275E-4EA9-9C5B-05D07F1919D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EB5F8-6CDD-4342-A65D-2CF898F8767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534769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E2A56-89D2-42E4-B359-EABBA662443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מציין מיקום של כותרת תחתונה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2360-FEC2-405D-B060-F0092ADCC2D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2765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0A67EA-98AE-4E3A-8C2E-5AE692118E0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1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976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55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838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36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288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B8ED-D188-4862-AA2A-49B190EF3F0B}" type="datetimeFigureOut">
              <a:rPr lang="he-IL" smtClean="0"/>
              <a:t>ג'/אדר 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61F8C-AC31-4B3D-B728-DA6A54842D8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341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he-I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CB2259-759E-4C6B-9E2C-D41176D2CCCD}" type="slidenum">
              <a:rPr lang="he-IL" altLang="he-I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52" name="מציין מיקום של כותרת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  <a:endParaRPr lang="en-US" altLang="he-IL" smtClean="0"/>
          </a:p>
        </p:txBody>
      </p:sp>
      <p:sp>
        <p:nvSpPr>
          <p:cNvPr id="2053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  <a:endParaRPr lang="en-US" altLang="he-IL" smtClean="0"/>
          </a:p>
          <a:p>
            <a:pPr lvl="1"/>
            <a:r>
              <a:rPr lang="he-IL" altLang="he-IL" smtClean="0"/>
              <a:t>רמה שנייה</a:t>
            </a:r>
            <a:endParaRPr lang="en-US" altLang="he-IL" smtClean="0"/>
          </a:p>
          <a:p>
            <a:pPr lvl="2"/>
            <a:r>
              <a:rPr lang="he-IL" altLang="he-IL" smtClean="0"/>
              <a:t>רמה שלישית</a:t>
            </a:r>
            <a:endParaRPr lang="en-US" altLang="he-IL" smtClean="0"/>
          </a:p>
          <a:p>
            <a:pPr lvl="3"/>
            <a:r>
              <a:rPr lang="he-IL" altLang="he-IL" smtClean="0"/>
              <a:t>רמה רביעית</a:t>
            </a:r>
            <a:endParaRPr lang="en-US" altLang="he-IL" smtClean="0"/>
          </a:p>
          <a:p>
            <a:pPr lvl="4"/>
            <a:r>
              <a:rPr lang="he-IL" altLang="he-IL" smtClean="0"/>
              <a:t>רמה חמישית</a:t>
            </a:r>
            <a:endParaRPr lang="en-US" altLang="he-IL" smtClean="0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785DE-53FB-4388-8452-ACB34F4EB914}" type="datetimeFigureOut">
              <a:rPr lang="en-US"/>
              <a:pPr>
                <a:defRPr/>
              </a:pPr>
              <a:t>3/10/2019</a:t>
            </a:fld>
            <a:endParaRPr lang="en-US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68271-3E8E-44EA-8EC2-57ED20C8B4EC}" type="slidenum">
              <a:rPr lang="he-IL" altLang="he-IL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e-IL">
              <a:cs typeface="Arial" panose="020B0604020202020204" pitchFamily="34" charset="0"/>
            </a:endParaRPr>
          </a:p>
        </p:txBody>
      </p:sp>
      <p:grpSp>
        <p:nvGrpSpPr>
          <p:cNvPr id="2057" name="קבוצה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95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28" name="מציין מיקום של כותרת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  <a:endParaRPr lang="en-US" altLang="he-IL" smtClean="0"/>
          </a:p>
        </p:txBody>
      </p:sp>
      <p:sp>
        <p:nvSpPr>
          <p:cNvPr id="1029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  <a:endParaRPr lang="en-US" altLang="he-IL" smtClean="0"/>
          </a:p>
          <a:p>
            <a:pPr lvl="1"/>
            <a:r>
              <a:rPr lang="he-IL" altLang="he-IL" smtClean="0"/>
              <a:t>רמה שנייה</a:t>
            </a:r>
            <a:endParaRPr lang="en-US" altLang="he-IL" smtClean="0"/>
          </a:p>
          <a:p>
            <a:pPr lvl="2"/>
            <a:r>
              <a:rPr lang="he-IL" altLang="he-IL" smtClean="0"/>
              <a:t>רמה שלישית</a:t>
            </a:r>
            <a:endParaRPr lang="en-US" altLang="he-IL" smtClean="0"/>
          </a:p>
          <a:p>
            <a:pPr lvl="3"/>
            <a:r>
              <a:rPr lang="he-IL" altLang="he-IL" smtClean="0"/>
              <a:t>רמה רביעית</a:t>
            </a:r>
            <a:endParaRPr lang="en-US" altLang="he-IL" smtClean="0"/>
          </a:p>
          <a:p>
            <a:pPr lvl="4"/>
            <a:r>
              <a:rPr lang="he-IL" altLang="he-IL" smtClean="0"/>
              <a:t>רמה חמישית</a:t>
            </a:r>
            <a:endParaRPr lang="en-US" altLang="he-IL" smtClean="0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45ACB2-582D-45C9-A9C3-6C8D3828798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3/10/2019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87B108-1F19-4363-94BC-D79E3D52C965}" type="slidenum">
              <a:rPr lang="he-IL" altLang="he-IL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he-IL">
              <a:cs typeface="Arial" panose="020B0604020202020204" pitchFamily="34" charset="0"/>
            </a:endParaRPr>
          </a:p>
        </p:txBody>
      </p:sp>
      <p:grpSp>
        <p:nvGrpSpPr>
          <p:cNvPr id="1033" name="קבוצה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90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Arial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86" y="936402"/>
            <a:ext cx="121920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000" b="1" spc="6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הפעלה נכונה ממיר תדר</a:t>
            </a:r>
          </a:p>
          <a:p>
            <a:pPr algn="ctr"/>
            <a:r>
              <a:rPr lang="he-IL" sz="8000" b="1" spc="6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ובדיקות </a:t>
            </a:r>
            <a:r>
              <a:rPr lang="he-IL" sz="8000" b="1" spc="6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</a:rPr>
              <a:t>- יעילות</a:t>
            </a:r>
            <a:endParaRPr lang="he-IL" sz="8000" b="1" spc="600" dirty="0">
              <a:ln w="22225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665947"/>
            <a:ext cx="12192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err="1" smtClean="0">
                <a:ln w="0"/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רודיטי</a:t>
            </a:r>
            <a:r>
              <a:rPr lang="he-IL" sz="2800" b="1" dirty="0" smtClean="0">
                <a:ln w="0"/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טל</a:t>
            </a:r>
          </a:p>
          <a:p>
            <a:pPr algn="ctr"/>
            <a:r>
              <a:rPr lang="he-IL" sz="2800" b="1" dirty="0" smtClean="0">
                <a:ln w="0"/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מנהל מדור משאבות ואוטומציה </a:t>
            </a:r>
          </a:p>
        </p:txBody>
      </p:sp>
    </p:spTree>
    <p:extLst>
      <p:ext uri="{BB962C8B-B14F-4D97-AF65-F5344CB8AC3E}">
        <p14:creationId xmlns:p14="http://schemas.microsoft.com/office/powerpoint/2010/main" val="28309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259894"/>
              </p:ext>
            </p:extLst>
          </p:nvPr>
        </p:nvGraphicFramePr>
        <p:xfrm>
          <a:off x="3072173" y="112143"/>
          <a:ext cx="6342062" cy="778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4534293" imgH="6408975" progId="AcroExch.Document.7">
                  <p:embed/>
                </p:oleObj>
              </mc:Choice>
              <mc:Fallback>
                <p:oleObj name="Acrobat Document" r:id="rId3" imgW="4534293" imgH="640897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413"/>
                      <a:stretch>
                        <a:fillRect/>
                      </a:stretch>
                    </p:blipFill>
                    <p:spPr bwMode="auto">
                      <a:xfrm>
                        <a:off x="3072173" y="112143"/>
                        <a:ext cx="6342062" cy="7785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598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78" y="0"/>
            <a:ext cx="4848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0"/>
          <a:stretch/>
        </p:blipFill>
        <p:spPr>
          <a:xfrm>
            <a:off x="109085" y="560716"/>
            <a:ext cx="11174266" cy="66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6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85" y="0"/>
            <a:ext cx="4849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-25400"/>
            <a:ext cx="4852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4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t="57745" r="-450" b="7608"/>
          <a:stretch>
            <a:fillRect/>
          </a:stretch>
        </p:blipFill>
        <p:spPr bwMode="auto">
          <a:xfrm>
            <a:off x="2891247" y="1820093"/>
            <a:ext cx="91154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5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349500"/>
            <a:ext cx="9144000" cy="34163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rgbClr val="DAEDEF">
                    <a:lumMod val="50000"/>
                  </a:srgbClr>
                </a:solidFill>
              </a:rPr>
              <a:t>300 מק"ש </a:t>
            </a:r>
            <a:r>
              <a:rPr lang="en-US" sz="3600" b="1" dirty="0">
                <a:solidFill>
                  <a:srgbClr val="DAEDEF">
                    <a:lumMod val="50000"/>
                  </a:srgbClr>
                </a:solidFill>
              </a:rPr>
              <a:t> X 8760 = </a:t>
            </a:r>
            <a:r>
              <a:rPr lang="he-IL" sz="3600" b="1" dirty="0">
                <a:solidFill>
                  <a:srgbClr val="DAEDEF">
                    <a:lumMod val="50000"/>
                  </a:srgbClr>
                </a:solidFill>
              </a:rPr>
              <a:t>מ"ק</a:t>
            </a:r>
            <a:r>
              <a:rPr lang="en-US" sz="3600" b="1" dirty="0">
                <a:solidFill>
                  <a:srgbClr val="DAEDEF">
                    <a:lumMod val="50000"/>
                  </a:srgbClr>
                </a:solidFill>
              </a:rPr>
              <a:t> 2,628,000</a:t>
            </a:r>
          </a:p>
          <a:p>
            <a:pPr algn="ctr">
              <a:defRPr/>
            </a:pPr>
            <a:endParaRPr lang="en-US" sz="36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</a:rPr>
              <a:t>2,628,000/ 100,000 = 26.28</a:t>
            </a:r>
          </a:p>
          <a:p>
            <a:pPr algn="ctr">
              <a:defRPr/>
            </a:pPr>
            <a:endParaRPr lang="en-US" sz="36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</a:rPr>
              <a:t>26.28 X 4200 = </a:t>
            </a:r>
            <a:r>
              <a:rPr lang="en-US" sz="3600" b="1" dirty="0">
                <a:solidFill>
                  <a:srgbClr val="A50021"/>
                </a:solidFill>
              </a:rPr>
              <a:t>110,376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</a:rPr>
              <a:t> </a:t>
            </a:r>
            <a:endParaRPr lang="he-IL" sz="3600" b="1" dirty="0">
              <a:solidFill>
                <a:srgbClr val="000000"/>
              </a:solidFill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866901" y="-31750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he-IL" altLang="he-IL" sz="4000" b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חישוב חיסכון באנרגיה בעבודה רציפה כל השנה</a:t>
            </a:r>
          </a:p>
        </p:txBody>
      </p:sp>
    </p:spTree>
    <p:extLst>
      <p:ext uri="{BB962C8B-B14F-4D97-AF65-F5344CB8AC3E}">
        <p14:creationId xmlns:p14="http://schemas.microsoft.com/office/powerpoint/2010/main" val="12092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0"/>
            <a:ext cx="4849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1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0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9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349500"/>
            <a:ext cx="9144000" cy="3416300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rgbClr val="DAEDEF">
                    <a:lumMod val="50000"/>
                  </a:srgbClr>
                </a:solidFill>
              </a:rPr>
              <a:t>430 מק"ש </a:t>
            </a:r>
            <a:r>
              <a:rPr lang="en-US" sz="3600" b="1" dirty="0">
                <a:solidFill>
                  <a:srgbClr val="DAEDEF">
                    <a:lumMod val="50000"/>
                  </a:srgbClr>
                </a:solidFill>
              </a:rPr>
              <a:t> X 3,600 = </a:t>
            </a:r>
            <a:r>
              <a:rPr lang="he-IL" sz="3600" b="1" dirty="0">
                <a:solidFill>
                  <a:srgbClr val="DAEDEF">
                    <a:lumMod val="50000"/>
                  </a:srgbClr>
                </a:solidFill>
              </a:rPr>
              <a:t>מ"ק</a:t>
            </a:r>
            <a:r>
              <a:rPr lang="en-US" sz="3600" b="1" dirty="0">
                <a:solidFill>
                  <a:srgbClr val="DAEDEF">
                    <a:lumMod val="50000"/>
                  </a:srgbClr>
                </a:solidFill>
              </a:rPr>
              <a:t> 1,548,000</a:t>
            </a:r>
          </a:p>
          <a:p>
            <a:pPr algn="ctr">
              <a:defRPr/>
            </a:pPr>
            <a:endParaRPr lang="en-US" sz="36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</a:rPr>
              <a:t>1,548,000/ 100,000 = 15.48</a:t>
            </a:r>
          </a:p>
          <a:p>
            <a:pPr algn="ctr">
              <a:defRPr/>
            </a:pPr>
            <a:endParaRPr lang="en-US" sz="36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</a:rPr>
              <a:t>15.48 X 3,700 = </a:t>
            </a:r>
            <a:r>
              <a:rPr lang="en-US" sz="3600" b="1" dirty="0">
                <a:solidFill>
                  <a:srgbClr val="A50021"/>
                </a:solidFill>
              </a:rPr>
              <a:t>57,276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</a:rPr>
              <a:t> </a:t>
            </a:r>
            <a:endParaRPr lang="he-IL" sz="3600" b="1" dirty="0">
              <a:solidFill>
                <a:srgbClr val="000000"/>
              </a:solidFill>
            </a:endParaRPr>
          </a:p>
        </p:txBody>
      </p:sp>
      <p:sp>
        <p:nvSpPr>
          <p:cNvPr id="41987" name="מלבן 2"/>
          <p:cNvSpPr>
            <a:spLocks noChangeArrowheads="1"/>
          </p:cNvSpPr>
          <p:nvPr/>
        </p:nvSpPr>
        <p:spPr bwMode="auto">
          <a:xfrm>
            <a:off x="1847850" y="1"/>
            <a:ext cx="882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he-IL" altLang="he-IL" sz="4000" b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חישוב חיסכון באנרגיה בעבודה חמישה חודשים</a:t>
            </a:r>
          </a:p>
        </p:txBody>
      </p:sp>
    </p:spTree>
    <p:extLst>
      <p:ext uri="{BB962C8B-B14F-4D97-AF65-F5344CB8AC3E}">
        <p14:creationId xmlns:p14="http://schemas.microsoft.com/office/powerpoint/2010/main" val="20168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30463" y="-7938"/>
            <a:ext cx="7345362" cy="7080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4000" b="1" u="sng" dirty="0">
                <a:solidFill>
                  <a:srgbClr val="FFFFFF"/>
                </a:solidFill>
                <a:latin typeface="Tahoma" pitchFamily="34" charset="0"/>
                <a:cs typeface="Arial"/>
              </a:rPr>
              <a:t>שינויים </a:t>
            </a:r>
            <a:r>
              <a:rPr lang="he-IL" sz="4000" u="sng" dirty="0">
                <a:solidFill>
                  <a:srgbClr val="FFFFFF"/>
                </a:solidFill>
                <a:cs typeface="Arial"/>
              </a:rPr>
              <a:t>סביב</a:t>
            </a:r>
            <a:r>
              <a:rPr lang="he-IL" sz="4000" b="1" u="sng" dirty="0">
                <a:solidFill>
                  <a:srgbClr val="FFFFFF"/>
                </a:solidFill>
                <a:latin typeface="Tahoma" pitchFamily="34" charset="0"/>
                <a:cs typeface="Arial"/>
              </a:rPr>
              <a:t> מכוני השאיבה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30350" y="2060575"/>
            <a:ext cx="9144000" cy="4413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he-IL" sz="3600" dirty="0">
                <a:solidFill>
                  <a:srgbClr val="CC0000"/>
                </a:solidFill>
                <a:latin typeface="Tahoma" pitchFamily="34" charset="0"/>
                <a:cs typeface="Arial"/>
              </a:rPr>
              <a:t>התקדמות טכנולוגית במערכות הפיקוד והכוח.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he-IL" sz="3600" dirty="0">
                <a:solidFill>
                  <a:srgbClr val="333399"/>
                </a:solidFill>
                <a:latin typeface="Tahoma" pitchFamily="34" charset="0"/>
                <a:cs typeface="Arial"/>
              </a:rPr>
              <a:t>התקדמות טכנולוגית במכשור (רגשים)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he-IL" sz="3600" dirty="0">
                <a:solidFill>
                  <a:srgbClr val="00B050"/>
                </a:solidFill>
                <a:latin typeface="Tahoma" pitchFamily="34" charset="0"/>
                <a:cs typeface="Arial"/>
              </a:rPr>
              <a:t>אפשרות לקבל התרעות בזמן אמת.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he-IL" sz="3600" dirty="0">
                <a:solidFill>
                  <a:srgbClr val="FF0000"/>
                </a:solidFill>
                <a:latin typeface="Tahoma" pitchFamily="34" charset="0"/>
                <a:cs typeface="Arial"/>
              </a:rPr>
              <a:t>דרישות משרד הבריאות לרישום פרמטרים.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he-IL" sz="3600" dirty="0">
                <a:solidFill>
                  <a:srgbClr val="800000"/>
                </a:solidFill>
                <a:latin typeface="Tahoma" pitchFamily="34" charset="0"/>
                <a:cs typeface="Arial"/>
              </a:rPr>
              <a:t>היכולת לשליטה מרחוק.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he-IL" sz="3600" dirty="0">
                <a:solidFill>
                  <a:srgbClr val="003300"/>
                </a:solidFill>
                <a:latin typeface="Tahoma" pitchFamily="34" charset="0"/>
                <a:cs typeface="Arial"/>
              </a:rPr>
              <a:t>מחיר האנרגיה</a:t>
            </a:r>
          </a:p>
        </p:txBody>
      </p:sp>
    </p:spTree>
    <p:extLst>
      <p:ext uri="{BB962C8B-B14F-4D97-AF65-F5344CB8AC3E}">
        <p14:creationId xmlns:p14="http://schemas.microsoft.com/office/powerpoint/2010/main" val="37798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אובייקט 2"/>
          <p:cNvGraphicFramePr>
            <a:graphicFrameLocks noChangeAspect="1"/>
          </p:cNvGraphicFramePr>
          <p:nvPr>
            <p:extLst/>
          </p:nvPr>
        </p:nvGraphicFramePr>
        <p:xfrm>
          <a:off x="4862285" y="0"/>
          <a:ext cx="4934857" cy="698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4533890" imgH="6416017" progId="Acrobat.Document.DC">
                  <p:embed/>
                </p:oleObj>
              </mc:Choice>
              <mc:Fallback>
                <p:oleObj name="Acrobat Document" r:id="rId3" imgW="4533890" imgH="641601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2285" y="0"/>
                        <a:ext cx="4934857" cy="698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0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graphicFrame>
        <p:nvGraphicFramePr>
          <p:cNvPr id="3" name="אובייקט 2"/>
          <p:cNvGraphicFramePr>
            <a:graphicFrameLocks noChangeAspect="1"/>
          </p:cNvGraphicFramePr>
          <p:nvPr>
            <p:extLst/>
          </p:nvPr>
        </p:nvGraphicFramePr>
        <p:xfrm>
          <a:off x="3879849" y="124732"/>
          <a:ext cx="5247821" cy="74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4533890" imgH="6416017" progId="Acrobat.Document.DC">
                  <p:embed/>
                </p:oleObj>
              </mc:Choice>
              <mc:Fallback>
                <p:oleObj name="Acrobat Document" r:id="rId3" imgW="4533890" imgH="641601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9849" y="124732"/>
                        <a:ext cx="5247821" cy="74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3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381375" y="39688"/>
          <a:ext cx="6624638" cy="768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3" imgW="4534293" imgH="6408975" progId="AcroExch.Document.7">
                  <p:embed/>
                </p:oleObj>
              </mc:Choice>
              <mc:Fallback>
                <p:oleObj name="Acrobat Document" r:id="rId3" imgW="4534293" imgH="640897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975"/>
                      <a:stretch>
                        <a:fillRect/>
                      </a:stretch>
                    </p:blipFill>
                    <p:spPr bwMode="auto">
                      <a:xfrm>
                        <a:off x="3381375" y="39688"/>
                        <a:ext cx="6624638" cy="768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880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40013" y="2060576"/>
            <a:ext cx="7486650" cy="3940175"/>
          </a:xfrm>
        </p:spPr>
        <p:txBody>
          <a:bodyPr/>
          <a:lstStyle/>
          <a:p>
            <a:pPr eaLnBrk="1" hangingPunct="1">
              <a:spcBef>
                <a:spcPts val="1000"/>
              </a:spcBef>
              <a:defRPr/>
            </a:pPr>
            <a:r>
              <a:rPr lang="he-IL" sz="2800" b="1" dirty="0">
                <a:solidFill>
                  <a:srgbClr val="FF0000"/>
                </a:solidFill>
                <a:latin typeface="David" pitchFamily="2" charset="-79"/>
                <a:cs typeface="+mj-cs"/>
              </a:rPr>
              <a:t>היעוד בהשקיה: אחידות פיזור טובה.</a:t>
            </a:r>
          </a:p>
          <a:p>
            <a:pPr eaLnBrk="1" hangingPunct="1">
              <a:spcBef>
                <a:spcPts val="1000"/>
              </a:spcBef>
              <a:defRPr/>
            </a:pPr>
            <a:r>
              <a:rPr lang="he-IL" sz="2800" b="1" dirty="0">
                <a:solidFill>
                  <a:srgbClr val="006600"/>
                </a:solidFill>
                <a:latin typeface="David" pitchFamily="2" charset="-79"/>
                <a:cs typeface="+mj-cs"/>
              </a:rPr>
              <a:t>היעוד באספקת מים למחנה לחץ מתאים במערכת</a:t>
            </a:r>
          </a:p>
          <a:p>
            <a:pPr eaLnBrk="1" hangingPunct="1">
              <a:spcBef>
                <a:spcPts val="1000"/>
              </a:spcBef>
              <a:defRPr/>
            </a:pPr>
            <a:r>
              <a:rPr lang="he-IL" sz="2800" b="1" dirty="0">
                <a:solidFill>
                  <a:srgbClr val="990000"/>
                </a:solidFill>
                <a:latin typeface="David" pitchFamily="2" charset="-79"/>
                <a:cs typeface="+mj-cs"/>
              </a:rPr>
              <a:t>חיסכון באנרגיה:</a:t>
            </a:r>
          </a:p>
          <a:p>
            <a:pPr lvl="1" eaLnBrk="1" hangingPunct="1">
              <a:spcBef>
                <a:spcPts val="1000"/>
              </a:spcBef>
              <a:buFont typeface="Tahoma" pitchFamily="34" charset="0"/>
              <a:buChar char="√"/>
              <a:defRPr/>
            </a:pPr>
            <a:r>
              <a:rPr lang="he-IL" b="1" dirty="0" smtClean="0">
                <a:solidFill>
                  <a:srgbClr val="CC00CC"/>
                </a:solidFill>
                <a:latin typeface="David" pitchFamily="2" charset="-79"/>
                <a:cs typeface="+mj-cs"/>
              </a:rPr>
              <a:t>הפעלה נכונה של המכון.</a:t>
            </a:r>
          </a:p>
          <a:p>
            <a:pPr lvl="1" eaLnBrk="1" hangingPunct="1">
              <a:spcBef>
                <a:spcPts val="1000"/>
              </a:spcBef>
              <a:buFont typeface="Tahoma" pitchFamily="34" charset="0"/>
              <a:buChar char="√"/>
              <a:defRPr/>
            </a:pPr>
            <a:r>
              <a:rPr lang="he-IL" b="1" dirty="0" smtClean="0">
                <a:solidFill>
                  <a:srgbClr val="0000FF"/>
                </a:solidFill>
                <a:latin typeface="David" pitchFamily="2" charset="-79"/>
                <a:cs typeface="+mj-cs"/>
              </a:rPr>
              <a:t>התאמת המכון לספיקות הנדרשות.</a:t>
            </a:r>
          </a:p>
          <a:p>
            <a:pPr lvl="1" eaLnBrk="1" hangingPunct="1">
              <a:spcBef>
                <a:spcPts val="1000"/>
              </a:spcBef>
              <a:buFont typeface="Tahoma" pitchFamily="34" charset="0"/>
              <a:buChar char="√"/>
              <a:defRPr/>
            </a:pPr>
            <a:r>
              <a:rPr lang="he-IL" b="1" dirty="0" smtClean="0">
                <a:solidFill>
                  <a:srgbClr val="336600"/>
                </a:solidFill>
                <a:latin typeface="David" pitchFamily="2" charset="-79"/>
                <a:cs typeface="+mj-cs"/>
              </a:rPr>
              <a:t> בדיקת יעילות והפעלת דרגות לחץ.</a:t>
            </a:r>
          </a:p>
          <a:p>
            <a:pPr eaLnBrk="1" hangingPunct="1">
              <a:spcBef>
                <a:spcPts val="1000"/>
              </a:spcBef>
              <a:defRPr/>
            </a:pPr>
            <a:r>
              <a:rPr lang="he-IL" sz="2800" b="1" dirty="0">
                <a:solidFill>
                  <a:srgbClr val="FF0066"/>
                </a:solidFill>
                <a:latin typeface="David" pitchFamily="2" charset="-79"/>
                <a:cs typeface="+mj-cs"/>
              </a:rPr>
              <a:t>התאמת מערכת הפיקוד לצרכים.</a:t>
            </a: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None/>
              <a:defRPr/>
            </a:pPr>
            <a:endParaRPr lang="he-IL" sz="2800" b="1" dirty="0">
              <a:latin typeface="David" pitchFamily="2" charset="-79"/>
              <a:cs typeface="+mj-cs"/>
            </a:endParaRPr>
          </a:p>
          <a:p>
            <a:pPr eaLnBrk="1" hangingPunct="1">
              <a:lnSpc>
                <a:spcPct val="150000"/>
              </a:lnSpc>
              <a:spcBef>
                <a:spcPts val="1000"/>
              </a:spcBef>
              <a:buNone/>
              <a:defRPr/>
            </a:pPr>
            <a:endParaRPr lang="en-US" sz="2800" b="1" dirty="0">
              <a:latin typeface="David" pitchFamily="2" charset="-79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92313" y="785813"/>
            <a:ext cx="83185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defRPr/>
            </a:pPr>
            <a:endParaRPr lang="en-US" sz="3200" b="1" kern="0" dirty="0">
              <a:solidFill>
                <a:srgbClr val="0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40000" y="214313"/>
            <a:ext cx="212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he-IL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סיכום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791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495551" y="1628775"/>
            <a:ext cx="7667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  <a:defRPr/>
            </a:pPr>
            <a:r>
              <a:rPr lang="he-IL" sz="3600" b="1" dirty="0">
                <a:solidFill>
                  <a:srgbClr val="FF3300"/>
                </a:solidFill>
                <a:latin typeface="David" pitchFamily="2" charset="-79"/>
              </a:rPr>
              <a:t>שיטת הפעלת המכון והפיקוד – הם </a:t>
            </a:r>
            <a:r>
              <a:rPr lang="he-IL" sz="3600" b="1" u="sng" dirty="0">
                <a:solidFill>
                  <a:srgbClr val="333399"/>
                </a:solidFill>
                <a:latin typeface="David" pitchFamily="2" charset="-79"/>
              </a:rPr>
              <a:t>אמצעים</a:t>
            </a:r>
            <a:r>
              <a:rPr lang="he-IL" sz="3600" b="1" dirty="0">
                <a:solidFill>
                  <a:srgbClr val="FF3300"/>
                </a:solidFill>
                <a:latin typeface="David" pitchFamily="2" charset="-79"/>
              </a:rPr>
              <a:t> ולא </a:t>
            </a:r>
            <a:r>
              <a:rPr lang="he-IL" sz="3600" b="1" u="sng" dirty="0">
                <a:solidFill>
                  <a:srgbClr val="006666"/>
                </a:solidFill>
                <a:latin typeface="David" pitchFamily="2" charset="-79"/>
              </a:rPr>
              <a:t>המטרה</a:t>
            </a:r>
            <a:endParaRPr lang="en-GB" sz="3600" b="1" u="sng" dirty="0">
              <a:solidFill>
                <a:srgbClr val="006666"/>
              </a:solidFill>
              <a:latin typeface="David" pitchFamily="2" charset="-79"/>
            </a:endParaRPr>
          </a:p>
          <a:p>
            <a:pPr algn="ctr">
              <a:lnSpc>
                <a:spcPct val="200000"/>
              </a:lnSpc>
              <a:spcBef>
                <a:spcPct val="50000"/>
              </a:spcBef>
              <a:defRPr/>
            </a:pPr>
            <a:r>
              <a:rPr lang="he-IL" sz="3600" b="1" dirty="0">
                <a:solidFill>
                  <a:srgbClr val="FF3300"/>
                </a:solidFill>
                <a:latin typeface="David" pitchFamily="2" charset="-79"/>
              </a:rPr>
              <a:t>ולכן יש לבחון אותם גם באמות מידה </a:t>
            </a:r>
            <a:r>
              <a:rPr lang="he-IL" sz="3600" b="1" u="sng" dirty="0">
                <a:solidFill>
                  <a:srgbClr val="CC0099"/>
                </a:solidFill>
                <a:latin typeface="David" pitchFamily="2" charset="-79"/>
              </a:rPr>
              <a:t>כלכליות.</a:t>
            </a:r>
            <a:endParaRPr lang="en-GB" sz="3600" b="1" u="sng" dirty="0">
              <a:solidFill>
                <a:srgbClr val="CC0099"/>
              </a:solidFill>
              <a:latin typeface="Davi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5143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9028113" y="347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e-IL" altLang="he-IL" sz="1800" b="1" u="sng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524000" y="188914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4000" b="1" u="sng" dirty="0">
                <a:solidFill>
                  <a:srgbClr val="FFFFFF"/>
                </a:solidFill>
                <a:latin typeface="Tahoma" pitchFamily="34" charset="0"/>
                <a:cs typeface="Arial"/>
              </a:rPr>
              <a:t>השינויים הנדרשים במכוני השאיבה</a:t>
            </a:r>
            <a:endParaRPr lang="en-US" sz="4000" b="1" u="sng" dirty="0">
              <a:solidFill>
                <a:srgbClr val="FFFFFF"/>
              </a:solidFill>
              <a:latin typeface="Tahoma" pitchFamily="34" charset="0"/>
              <a:cs typeface="Arial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397001" y="1989139"/>
            <a:ext cx="93964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he-IL" sz="3200" b="1" dirty="0">
                <a:solidFill>
                  <a:srgbClr val="0000FF"/>
                </a:solidFill>
                <a:latin typeface="Dutch801 XBd BT" pitchFamily="18" charset="0"/>
                <a:cs typeface="Tahoma" pitchFamily="34" charset="0"/>
              </a:rPr>
              <a:t> </a:t>
            </a:r>
            <a:r>
              <a:rPr lang="he-IL" sz="3200" b="1" dirty="0">
                <a:solidFill>
                  <a:srgbClr val="0000FF"/>
                </a:solidFill>
                <a:latin typeface="Dutch801 XBd BT" pitchFamily="18" charset="0"/>
                <a:cs typeface="Arial"/>
              </a:rPr>
              <a:t>בדיקת התאמת המשאבות לנקודות העבודה הנדרשות.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he-IL" sz="3200" b="1" dirty="0">
                <a:solidFill>
                  <a:srgbClr val="990000"/>
                </a:solidFill>
                <a:latin typeface="Dutch801 XBd BT" pitchFamily="18" charset="0"/>
                <a:cs typeface="Arial"/>
              </a:rPr>
              <a:t> הכנסת ממיר תדר או מתנע רך.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Tx/>
              <a:buChar char="•"/>
              <a:defRPr/>
            </a:pPr>
            <a:r>
              <a:rPr lang="he-IL" sz="3200" b="1" dirty="0">
                <a:solidFill>
                  <a:srgbClr val="BBE0E3"/>
                </a:solidFill>
                <a:latin typeface="Dutch801 XBd BT" pitchFamily="18" charset="0"/>
                <a:cs typeface="Arial"/>
              </a:rPr>
              <a:t> </a:t>
            </a:r>
            <a:r>
              <a:rPr lang="he-IL" sz="3200" b="1" dirty="0">
                <a:solidFill>
                  <a:srgbClr val="00B050"/>
                </a:solidFill>
                <a:latin typeface="Dutch801 XBd BT" pitchFamily="18" charset="0"/>
                <a:cs typeface="Arial"/>
              </a:rPr>
              <a:t>התקנת בקרים עם יכולת תקשורת.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he-IL" sz="3200" b="1" dirty="0">
                <a:solidFill>
                  <a:srgbClr val="7030A0"/>
                </a:solidFill>
                <a:latin typeface="Dutch801 XBd BT" pitchFamily="18" charset="0"/>
                <a:cs typeface="Arial"/>
              </a:rPr>
              <a:t> חיבור בקרים לשליטה מקומית, לבקרה כללית. 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he-IL" sz="3200" b="1" dirty="0">
                <a:solidFill>
                  <a:srgbClr val="FF6600"/>
                </a:solidFill>
                <a:latin typeface="Dutch801 XBd BT" pitchFamily="18" charset="0"/>
                <a:cs typeface="Arial"/>
              </a:rPr>
              <a:t> העברת אירועים ותקלות ממכון השאיבה למפעיל.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he-IL" sz="3200" b="1" dirty="0">
                <a:solidFill>
                  <a:srgbClr val="3333CC"/>
                </a:solidFill>
                <a:latin typeface="Dutch801 XBd BT" pitchFamily="18" charset="0"/>
                <a:cs typeface="Arial"/>
              </a:rPr>
              <a:t> הרכבת בקרה ורישום על ריכוזי חומרים.</a:t>
            </a:r>
            <a:endParaRPr lang="he-IL" sz="3200" b="1" dirty="0">
              <a:solidFill>
                <a:srgbClr val="3333CC"/>
              </a:solidFill>
              <a:latin typeface="Dutch801 XBd BT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7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7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57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3067051" y="1874838"/>
            <a:ext cx="6297613" cy="85725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he-IL" sz="3000" b="1" u="sng" spc="225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סיבות להתקנת ממיר</a:t>
            </a:r>
            <a:r>
              <a:rPr lang="he-IL" sz="2700" b="1" u="sng" spc="225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he-IL" sz="3000" b="1" u="sng" spc="225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תדר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92314" y="2894013"/>
            <a:ext cx="75326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he-IL" altLang="he-IL" sz="3000" b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שמירה על לחץ קבוע ספיקה משתנה.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he-IL" altLang="he-IL" sz="3000" b="1">
                <a:solidFill>
                  <a:srgbClr val="CC00CC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אפשרות לסובב משאבה יותר מהר.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he-IL" altLang="he-IL" sz="3000" b="1">
                <a:solidFill>
                  <a:srgbClr val="9900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התנעה רכה ועליה במהירות איטית להגנה  </a:t>
            </a:r>
            <a:r>
              <a:rPr lang="en-US" altLang="he-IL" sz="3000" b="1">
                <a:solidFill>
                  <a:srgbClr val="9900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altLang="he-IL" sz="3000" b="1">
                <a:solidFill>
                  <a:srgbClr val="99003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3000" b="1">
                <a:solidFill>
                  <a:srgbClr val="9900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על המערכת ההידראולית.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he-IL" altLang="he-IL" sz="3000" b="1">
                <a:solidFill>
                  <a:srgbClr val="128828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שמירה על הקידוח והורדת כמות החול.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438526" y="333375"/>
            <a:ext cx="19272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e-IL" altLang="he-IL" sz="3000" b="1">
                <a:solidFill>
                  <a:srgbClr val="FFFFFF"/>
                </a:solidFill>
              </a:rPr>
              <a:t>ממיר תדר</a:t>
            </a:r>
          </a:p>
        </p:txBody>
      </p:sp>
    </p:spTree>
    <p:extLst>
      <p:ext uri="{BB962C8B-B14F-4D97-AF65-F5344CB8AC3E}">
        <p14:creationId xmlns:p14="http://schemas.microsoft.com/office/powerpoint/2010/main" val="181475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5400" y="548680"/>
            <a:ext cx="9144000" cy="576064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he-IL" sz="3600" dirty="0">
                <a:solidFill>
                  <a:schemeClr val="bg1"/>
                </a:solidFill>
              </a:rPr>
              <a:t>שינוי יעילות כתוצאה משינוי סיבוב</a:t>
            </a:r>
            <a:br>
              <a:rPr lang="he-IL" sz="3600" dirty="0">
                <a:solidFill>
                  <a:schemeClr val="bg1"/>
                </a:solidFill>
              </a:rPr>
            </a:br>
            <a:endParaRPr lang="he-IL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תרשים 2"/>
          <p:cNvGraphicFramePr>
            <a:graphicFrameLocks/>
          </p:cNvGraphicFramePr>
          <p:nvPr/>
        </p:nvGraphicFramePr>
        <p:xfrm>
          <a:off x="212725" y="498476"/>
          <a:ext cx="10904538" cy="6259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6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319238" cy="384785"/>
          </a:xfrm>
        </p:spPr>
        <p:txBody>
          <a:bodyPr/>
          <a:lstStyle/>
          <a:p>
            <a:r>
              <a:rPr lang="he-IL" b="1" u="sng" dirty="0" smtClean="0">
                <a:solidFill>
                  <a:schemeClr val="bg1"/>
                </a:solidFill>
              </a:rPr>
              <a:t>נקודות </a:t>
            </a:r>
            <a:r>
              <a:rPr lang="he-IL" sz="4800" b="1" u="sng" dirty="0" smtClean="0">
                <a:solidFill>
                  <a:schemeClr val="bg1"/>
                </a:solidFill>
              </a:rPr>
              <a:t>ל</a:t>
            </a:r>
            <a:r>
              <a:rPr lang="he-IL" b="1" u="sng" dirty="0" smtClean="0">
                <a:solidFill>
                  <a:schemeClr val="bg1"/>
                </a:solidFill>
              </a:rPr>
              <a:t>עבודה עם ממיר תדר</a:t>
            </a:r>
            <a:endParaRPr lang="he-IL" b="1" u="sng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308" y="1436810"/>
            <a:ext cx="8194430" cy="51717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b="1" dirty="0">
                <a:solidFill>
                  <a:srgbClr val="0070C0"/>
                </a:solidFill>
              </a:rPr>
              <a:t>הכנסה של הגנת זרם לפי זרם המנוע.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b="1" dirty="0">
                <a:solidFill>
                  <a:srgbClr val="7030A0"/>
                </a:solidFill>
              </a:rPr>
              <a:t>כיוון סיבוב מזערי שבלחץ עבודת המכון המשאבה תזרים 2-3 מק"ש לפחות.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b="1" dirty="0">
                <a:solidFill>
                  <a:srgbClr val="00B050"/>
                </a:solidFill>
              </a:rPr>
              <a:t>כיוון מהירות העלייה והירידה של מהירות הסיבוב, מתאים לנפח הצנרת.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b="1" dirty="0">
                <a:solidFill>
                  <a:srgbClr val="FF0000"/>
                </a:solidFill>
              </a:rPr>
              <a:t> בדיקה של האפשרות לעלות בתדר מעל 50 הרץ.</a:t>
            </a:r>
          </a:p>
        </p:txBody>
      </p:sp>
    </p:spTree>
    <p:extLst>
      <p:ext uri="{BB962C8B-B14F-4D97-AF65-F5344CB8AC3E}">
        <p14:creationId xmlns:p14="http://schemas.microsoft.com/office/powerpoint/2010/main" val="24122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38962" y="-61252"/>
            <a:ext cx="7307262" cy="593725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e-IL" b="1" u="sng" spc="300" dirty="0">
                <a:solidFill>
                  <a:schemeClr val="bg1"/>
                </a:solidFill>
              </a:rPr>
              <a:t>הפעלה נכונה של מכון שאיבה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97013" y="593127"/>
            <a:ext cx="9144001" cy="592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altLang="he-IL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he-IL" altLang="he-IL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מומלץ להפעיל במכון ממיר תדר אחד לכל </a:t>
            </a:r>
            <a:r>
              <a:rPr lang="en-US" altLang="he-IL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/>
            </a:r>
            <a:br>
              <a:rPr lang="en-US" altLang="he-IL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</a:br>
            <a:r>
              <a:rPr lang="he-IL" altLang="he-IL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   מערכת </a:t>
            </a:r>
            <a:r>
              <a:rPr lang="he-IL" altLang="he-IL" sz="28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הדראולית</a:t>
            </a:r>
            <a:endParaRPr lang="he-IL" altLang="he-IL" sz="2800" b="1" dirty="0">
              <a:solidFill>
                <a:srgbClr val="CC00CC"/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e-IL" altLang="he-IL" sz="28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כאשר משיקולים שונים יש יותר ממיר אחד </a:t>
            </a:r>
            <a:r>
              <a:rPr lang="en-US" altLang="he-IL" sz="28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/>
            </a:r>
            <a:br>
              <a:rPr lang="en-US" altLang="he-IL" sz="2800" b="1" dirty="0">
                <a:solidFill>
                  <a:srgbClr val="336600"/>
                </a:solidFill>
                <a:latin typeface="Times New Roman" panose="02020603050405020304" pitchFamily="18" charset="0"/>
              </a:rPr>
            </a:br>
            <a:r>
              <a:rPr lang="he-IL" altLang="he-IL" sz="28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   למערכת חשוב לשים לב: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altLang="he-IL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להפעיל ממיר אחד עד למהירותו המרבית</a:t>
            </a:r>
            <a:r>
              <a:rPr lang="en-US" altLang="he-IL" b="1" dirty="0">
                <a:solidFill>
                  <a:srgbClr val="FF0066"/>
                </a:solidFill>
                <a:latin typeface="Times New Roman" panose="02020603050405020304" pitchFamily="18" charset="0"/>
              </a:rPr>
              <a:t/>
            </a:r>
            <a:br>
              <a:rPr lang="en-US" altLang="he-IL" b="1" dirty="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he-IL" altLang="he-IL" b="1" dirty="0">
                <a:solidFill>
                  <a:srgbClr val="FF0066"/>
                </a:solidFill>
                <a:latin typeface="Times New Roman" panose="02020603050405020304" pitchFamily="18" charset="0"/>
              </a:rPr>
              <a:t>ואז מוסיפים את הממיר השני.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altLang="he-IL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he-IL" altLang="he-IL" b="1" dirty="0">
                <a:solidFill>
                  <a:srgbClr val="0070C0"/>
                </a:solidFill>
                <a:latin typeface="Times New Roman" panose="02020603050405020304" pitchFamily="18" charset="0"/>
              </a:rPr>
              <a:t>לא לחבר את הממירים שיעלו את התדר  </a:t>
            </a:r>
            <a:r>
              <a:rPr lang="en-US" altLang="he-IL" b="1" dirty="0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en-US" altLang="he-IL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he-IL" altLang="he-IL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</a:t>
            </a:r>
            <a:r>
              <a:rPr lang="he-IL" altLang="he-IL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ביחד. נכון לחבר ביחד רק במקרה והמשאבות מחוברות </a:t>
            </a: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he-IL" altLang="he-IL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בטור.</a:t>
            </a:r>
            <a:endParaRPr lang="he-IL" altLang="he-IL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altLang="he-IL" b="1" dirty="0">
                <a:solidFill>
                  <a:srgbClr val="C00000"/>
                </a:solidFill>
                <a:latin typeface="Times New Roman" panose="02020603050405020304" pitchFamily="18" charset="0"/>
              </a:rPr>
              <a:t>לא להפעיל שניים או יותר ללא פיקוד משותף </a:t>
            </a:r>
            <a:r>
              <a:rPr lang="en-US" altLang="he-IL" b="1" dirty="0">
                <a:solidFill>
                  <a:srgbClr val="C00000"/>
                </a:solidFill>
                <a:latin typeface="Times New Roman" panose="02020603050405020304" pitchFamily="18" charset="0"/>
              </a:rPr>
              <a:t/>
            </a:r>
            <a:br>
              <a:rPr lang="en-US" altLang="he-IL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he-IL" altLang="he-IL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עליהם.</a:t>
            </a:r>
          </a:p>
        </p:txBody>
      </p:sp>
    </p:spTree>
    <p:extLst>
      <p:ext uri="{BB962C8B-B14F-4D97-AF65-F5344CB8AC3E}">
        <p14:creationId xmlns:p14="http://schemas.microsoft.com/office/powerpoint/2010/main" val="3716706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96253" y="1723537"/>
            <a:ext cx="528417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he-IL" altLang="he-IL" sz="4000" b="1" u="sng" dirty="0" smtClean="0">
                <a:solidFill>
                  <a:srgbClr val="FF0000"/>
                </a:solidFill>
              </a:rPr>
              <a:t>רישום </a:t>
            </a:r>
            <a:r>
              <a:rPr lang="he-IL" altLang="he-IL" sz="4000" b="1" u="sng" dirty="0" err="1" smtClean="0">
                <a:solidFill>
                  <a:srgbClr val="FF0000"/>
                </a:solidFill>
              </a:rPr>
              <a:t>הסטוריה</a:t>
            </a:r>
            <a:endParaRPr lang="he-IL" altLang="he-IL" sz="4000" b="1" u="sng" dirty="0" smtClean="0">
              <a:solidFill>
                <a:srgbClr val="FF0000"/>
              </a:solidFill>
            </a:endParaRPr>
          </a:p>
          <a:p>
            <a:pPr marL="457200" indent="-457200" fontAlgn="base">
              <a:spcBef>
                <a:spcPct val="0"/>
              </a:spcBef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S"/>
            </a:pPr>
            <a:r>
              <a:rPr lang="he-IL" altLang="he-IL" b="1" dirty="0" smtClean="0">
                <a:solidFill>
                  <a:srgbClr val="0070C0"/>
                </a:solidFill>
              </a:rPr>
              <a:t>מעקב אחרי תקלות.</a:t>
            </a:r>
          </a:p>
          <a:p>
            <a:pPr marL="457200" indent="-457200" fontAlgn="base">
              <a:spcBef>
                <a:spcPct val="0"/>
              </a:spcBef>
              <a:spcAft>
                <a:spcPts val="1200"/>
              </a:spcAft>
              <a:buClr>
                <a:srgbClr val="7030A0"/>
              </a:buClr>
              <a:buFont typeface="Wingdings" panose="05000000000000000000" pitchFamily="2" charset="2"/>
              <a:buChar char="S"/>
            </a:pPr>
            <a:r>
              <a:rPr lang="he-IL" altLang="he-IL" b="1" dirty="0" smtClean="0">
                <a:solidFill>
                  <a:srgbClr val="7030A0"/>
                </a:solidFill>
              </a:rPr>
              <a:t>אפשרות השוואה בין שנים</a:t>
            </a:r>
            <a:endParaRPr lang="he-IL" altLang="he-IL" b="1" dirty="0">
              <a:solidFill>
                <a:srgbClr val="7030A0"/>
              </a:solidFill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he-IL" altLang="he-IL" sz="4000" b="1" u="sng" dirty="0" smtClean="0">
                <a:solidFill>
                  <a:srgbClr val="FF0000"/>
                </a:solidFill>
              </a:rPr>
              <a:t>בדיקות יעילות</a:t>
            </a:r>
            <a:endParaRPr lang="he-IL" altLang="he-IL" sz="4000" b="1" u="sng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altLang="he-IL" sz="3600" b="1" dirty="0" smtClean="0">
                <a:solidFill>
                  <a:srgbClr val="7030A0"/>
                </a:solidFill>
              </a:rPr>
              <a:t>למשאבות </a:t>
            </a:r>
            <a:r>
              <a:rPr lang="he-IL" altLang="he-IL" sz="3600" b="1" dirty="0">
                <a:solidFill>
                  <a:srgbClr val="7030A0"/>
                </a:solidFill>
              </a:rPr>
              <a:t>בודדות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altLang="he-IL" sz="3600" b="1" dirty="0" smtClean="0">
                <a:solidFill>
                  <a:srgbClr val="128828"/>
                </a:solidFill>
              </a:rPr>
              <a:t>למכוני </a:t>
            </a:r>
            <a:r>
              <a:rPr lang="he-IL" altLang="he-IL" sz="3600" b="1" dirty="0">
                <a:solidFill>
                  <a:srgbClr val="128828"/>
                </a:solidFill>
              </a:rPr>
              <a:t>שאיבה  שלמים</a:t>
            </a:r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535239" y="285751"/>
            <a:ext cx="3055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e-IL" altLang="he-IL" sz="4000" b="1">
                <a:solidFill>
                  <a:srgbClr val="FFFFFF"/>
                </a:solidFill>
              </a:rPr>
              <a:t>מעקב ושליטה</a:t>
            </a:r>
          </a:p>
        </p:txBody>
      </p:sp>
    </p:spTree>
    <p:extLst>
      <p:ext uri="{BB962C8B-B14F-4D97-AF65-F5344CB8AC3E}">
        <p14:creationId xmlns:p14="http://schemas.microsoft.com/office/powerpoint/2010/main" val="49486378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957808" y="1182867"/>
            <a:ext cx="8537575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e-IL" sz="2000" b="1" dirty="0">
                <a:solidFill>
                  <a:srgbClr val="333399">
                    <a:lumMod val="50000"/>
                  </a:srgbClr>
                </a:solidFill>
              </a:rPr>
              <a:t>על פי תקנות "מקורות אנרגיה (בדיקת נצילות אנרגטית במתקני שאיבה) </a:t>
            </a:r>
            <a:r>
              <a:rPr lang="he-IL" sz="2000" b="1" dirty="0" err="1">
                <a:solidFill>
                  <a:srgbClr val="333399">
                    <a:lumMod val="50000"/>
                  </a:srgbClr>
                </a:solidFill>
              </a:rPr>
              <a:t>התשס"ד</a:t>
            </a:r>
            <a:r>
              <a:rPr lang="he-IL" sz="2000" b="1" dirty="0">
                <a:solidFill>
                  <a:srgbClr val="333399">
                    <a:lumMod val="50000"/>
                  </a:srgbClr>
                </a:solidFill>
              </a:rPr>
              <a:t> -2004 " של משרד האנרגיה והמים, כל מתקן שאיבה שצריכת החשמל שלו 150,000 קוט"ש  ומעלה חייב בבדיקת יעילות ע"י בודק מורשה מטעם משרד האנרגיה והמים, פעם ב-30 חודש או לאחר 7,500 שעות עבודה בשנה.</a:t>
            </a:r>
          </a:p>
          <a:p>
            <a:pPr>
              <a:defRPr/>
            </a:pPr>
            <a:endParaRPr lang="he-IL" sz="2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he-IL" sz="2000" b="1" dirty="0">
                <a:solidFill>
                  <a:srgbClr val="C00000"/>
                </a:solidFill>
              </a:rPr>
              <a:t>נוסח חדש של תקנות עבירות מנהליות, שיאפשר הטלת קנס </a:t>
            </a:r>
            <a:r>
              <a:rPr lang="he-IL" sz="2000" b="1" dirty="0" err="1">
                <a:solidFill>
                  <a:srgbClr val="C00000"/>
                </a:solidFill>
              </a:rPr>
              <a:t>מינהלי</a:t>
            </a:r>
            <a:r>
              <a:rPr lang="he-IL" sz="2000" b="1" dirty="0">
                <a:solidFill>
                  <a:srgbClr val="C00000"/>
                </a:solidFill>
              </a:rPr>
              <a:t> בסך אלפי שקלים על מי שלא ממלא לאחר ההוראות שבתקנות, נמצא בשלבי אישור בכנסת.  </a:t>
            </a:r>
          </a:p>
          <a:p>
            <a:pPr>
              <a:defRPr/>
            </a:pPr>
            <a:endParaRPr lang="he-IL" sz="20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he-IL" sz="2000" b="1" dirty="0">
                <a:solidFill>
                  <a:srgbClr val="DAEDEF">
                    <a:lumMod val="50000"/>
                  </a:srgbClr>
                </a:solidFill>
              </a:rPr>
              <a:t>על פי התקנות, משאבות צנטריפוגליות משאבות טורבינה אנכיות, משאבות ציריות ומשאבות טבולות מחויבות בבצוע בדיקות תקופתיות של נצילות דהיינו יעילות אנרגטית.</a:t>
            </a:r>
          </a:p>
          <a:p>
            <a:pPr>
              <a:defRPr/>
            </a:pPr>
            <a:r>
              <a:rPr lang="he-IL" sz="2000" b="1" dirty="0">
                <a:solidFill>
                  <a:srgbClr val="DAEDEF">
                    <a:lumMod val="50000"/>
                  </a:srgbClr>
                </a:solidFill>
              </a:rPr>
              <a:t>בבדיקות  נצילות המשאבה מבוצע ניטור ההספק ,הנצרך על ידי המשאבה, כתלות בערכים הבאים: הספק חשמלי ,ספיקות ,בדיקה הידראולית  (קוטר צנרת יניקה ,סניקה , עומד, חול, ועוד ).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774826" y="260350"/>
            <a:ext cx="4976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e-IL" altLang="he-IL" b="1">
                <a:solidFill>
                  <a:srgbClr val="FFFFFF"/>
                </a:solidFill>
              </a:rPr>
              <a:t>תקנות משרד האנרגיה והמים</a:t>
            </a:r>
          </a:p>
        </p:txBody>
      </p:sp>
    </p:spTree>
    <p:extLst>
      <p:ext uri="{BB962C8B-B14F-4D97-AF65-F5344CB8AC3E}">
        <p14:creationId xmlns:p14="http://schemas.microsoft.com/office/powerpoint/2010/main" val="30802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465</Words>
  <Application>Microsoft Office PowerPoint</Application>
  <PresentationFormat>מסך רחב</PresentationFormat>
  <Paragraphs>79</Paragraphs>
  <Slides>25</Slides>
  <Notes>4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4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41" baseType="lpstr">
      <vt:lpstr>Aharoni</vt:lpstr>
      <vt:lpstr>Arial</vt:lpstr>
      <vt:lpstr>Calibri</vt:lpstr>
      <vt:lpstr>Calibri Light</vt:lpstr>
      <vt:lpstr>Constantia</vt:lpstr>
      <vt:lpstr>David</vt:lpstr>
      <vt:lpstr>Dutch801 XBd BT</vt:lpstr>
      <vt:lpstr>Tahoma</vt:lpstr>
      <vt:lpstr>Times New Roman</vt:lpstr>
      <vt:lpstr>Wingdings</vt:lpstr>
      <vt:lpstr>Wingdings 2</vt:lpstr>
      <vt:lpstr>ערכת נושא Office</vt:lpstr>
      <vt:lpstr>עיצוב ברירת מחדל</vt:lpstr>
      <vt:lpstr>זרימה</vt:lpstr>
      <vt:lpstr>1_זרימה</vt:lpstr>
      <vt:lpstr>Acrobat Document</vt:lpstr>
      <vt:lpstr>מצגת של PowerPoint</vt:lpstr>
      <vt:lpstr>מצגת של PowerPoint</vt:lpstr>
      <vt:lpstr>מצגת של PowerPoint</vt:lpstr>
      <vt:lpstr>סיבות להתקנת ממיר תדר</vt:lpstr>
      <vt:lpstr>שינוי יעילות כתוצאה משינוי סיבוב </vt:lpstr>
      <vt:lpstr>נקודות לעבודה עם ממיר תדר</vt:lpstr>
      <vt:lpstr>הפעלה נכונה של מכון שאיבה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טל רודיטי</dc:creator>
  <cp:lastModifiedBy>malkar</cp:lastModifiedBy>
  <cp:revision>7</cp:revision>
  <dcterms:created xsi:type="dcterms:W3CDTF">2018-12-16T12:47:22Z</dcterms:created>
  <dcterms:modified xsi:type="dcterms:W3CDTF">2019-03-10T11:06:13Z</dcterms:modified>
</cp:coreProperties>
</file>